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1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3.xml" ContentType="application/vnd.openxmlformats-officedocument.presentationml.notesSlide+xml"/>
  <Override PartName="/ppt/tags/tag23.xml" ContentType="application/vnd.openxmlformats-officedocument.presentationml.tags+xml"/>
  <Override PartName="/ppt/notesSlides/notesSlide14.xml" ContentType="application/vnd.openxmlformats-officedocument.presentationml.notesSlide+xml"/>
  <Override PartName="/ppt/tags/tag24.xml" ContentType="application/vnd.openxmlformats-officedocument.presentationml.tags+xml"/>
  <Override PartName="/ppt/notesSlides/notesSlide15.xml" ContentType="application/vnd.openxmlformats-officedocument.presentationml.notesSlide+xml"/>
  <Override PartName="/ppt/tags/tag25.xml" ContentType="application/vnd.openxmlformats-officedocument.presentationml.tags+xml"/>
  <Override PartName="/ppt/notesSlides/notesSlide16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7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8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99" r:id="rId5"/>
    <p:sldId id="298" r:id="rId6"/>
    <p:sldId id="285" r:id="rId7"/>
    <p:sldId id="288" r:id="rId8"/>
    <p:sldId id="300" r:id="rId9"/>
    <p:sldId id="301" r:id="rId10"/>
    <p:sldId id="302" r:id="rId11"/>
    <p:sldId id="280" r:id="rId12"/>
    <p:sldId id="286" r:id="rId13"/>
    <p:sldId id="289" r:id="rId14"/>
    <p:sldId id="290" r:id="rId15"/>
    <p:sldId id="291" r:id="rId16"/>
    <p:sldId id="292" r:id="rId17"/>
    <p:sldId id="293" r:id="rId18"/>
    <p:sldId id="295" r:id="rId19"/>
    <p:sldId id="296" r:id="rId20"/>
    <p:sldId id="297" r:id="rId21"/>
    <p:sldId id="294" r:id="rId22"/>
    <p:sldId id="276" r:id="rId23"/>
  </p:sldIdLst>
  <p:sldSz cx="13004800" cy="9753600"/>
  <p:notesSz cx="6858000" cy="9144000"/>
  <p:embeddedFontLst>
    <p:embeddedFont>
      <p:font typeface="宋体" panose="02010600030101010101" pitchFamily="2" charset="-122"/>
      <p:regular r:id="rId25"/>
    </p:embeddedFont>
  </p:embeddedFontLst>
  <p:custDataLst>
    <p:tags r:id="rId26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418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457200" algn="ctr" defTabSz="173418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914400" algn="ctr" defTabSz="173418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1371600" algn="ctr" defTabSz="173418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1828800" algn="ctr" defTabSz="173418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2286000" algn="ctr" defTabSz="173418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2743200" algn="ctr" defTabSz="173418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3200400" algn="ctr" defTabSz="173418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3657600" algn="ctr" defTabSz="173418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80"/>
    <p:restoredTop sz="92313"/>
  </p:normalViewPr>
  <p:slideViewPr>
    <p:cSldViewPr snapToGrid="0">
      <p:cViewPr varScale="1">
        <p:scale>
          <a:sx n="83" d="100"/>
          <a:sy n="83" d="100"/>
        </p:scale>
        <p:origin x="25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1010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6489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15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252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108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8657488"/>
            <a:ext cx="11607801" cy="461060"/>
          </a:xfrm>
          <a:prstGeom prst="rect">
            <a:avLst/>
          </a:prstGeom>
        </p:spPr>
        <p:txBody>
          <a:bodyPr anchor="b"/>
          <a:lstStyle>
            <a:lvl1pPr marL="0" indent="0" defTabSz="493395">
              <a:lnSpc>
                <a:spcPct val="100000"/>
              </a:lnSpc>
              <a:spcBef>
                <a:spcPts val="0"/>
              </a:spcBef>
              <a:buSzTx/>
              <a:buNone/>
              <a:defRPr sz="2015" b="1"/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698500" y="1854200"/>
            <a:ext cx="11609057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5105400"/>
            <a:ext cx="11607800" cy="1456399"/>
          </a:xfrm>
          <a:prstGeom prst="rect">
            <a:avLst/>
          </a:prstGeom>
        </p:spPr>
        <p:txBody>
          <a:bodyPr/>
          <a:lstStyle>
            <a:lvl1pPr marL="0" indent="0" defTabSz="586740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457200" defTabSz="586740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914400" defTabSz="586740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1371600" defTabSz="586740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1828800" defTabSz="586740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568700"/>
            <a:ext cx="11607800" cy="26177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说明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6209979"/>
            <a:ext cx="11607800" cy="671803"/>
          </a:xfrm>
          <a:prstGeom prst="rect">
            <a:avLst/>
          </a:prstGeom>
        </p:spPr>
        <p:txBody>
          <a:bodyPr/>
          <a:lstStyle>
            <a:lvl1pPr marL="0" indent="0" algn="ctr" defTabSz="1473835">
              <a:lnSpc>
                <a:spcPct val="100000"/>
              </a:lnSpc>
              <a:spcBef>
                <a:spcPts val="0"/>
              </a:spcBef>
              <a:buSzTx/>
              <a:buNone/>
              <a:defRPr sz="3230" b="1"/>
            </a:lvl1pPr>
          </a:lstStyle>
          <a:p>
            <a:r>
              <a:t>事实信息</a:t>
            </a:r>
          </a:p>
        </p:txBody>
      </p:sp>
      <p:sp>
        <p:nvSpPr>
          <p:cNvPr id="10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999066"/>
            <a:ext cx="11607800" cy="521091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anchor="ctr"/>
          <a:lstStyle>
            <a:lvl1pPr marL="457200" indent="-342900">
              <a:spcBef>
                <a:spcPts val="0"/>
              </a:spcBef>
              <a:buSzTx/>
              <a:buNone/>
              <a:defRPr sz="6000" spc="-119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457200" indent="114300">
              <a:spcBef>
                <a:spcPts val="0"/>
              </a:spcBef>
              <a:buSzTx/>
              <a:buNone/>
              <a:defRPr sz="6000" spc="-119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457200" indent="571500">
              <a:spcBef>
                <a:spcPts val="0"/>
              </a:spcBef>
              <a:buSzTx/>
              <a:buNone/>
              <a:defRPr sz="6000" spc="-119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457200" indent="1028700">
              <a:spcBef>
                <a:spcPts val="0"/>
              </a:spcBef>
              <a:buSzTx/>
              <a:buNone/>
              <a:defRPr sz="6000" spc="-119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457200" indent="1485900">
              <a:spcBef>
                <a:spcPts val="0"/>
              </a:spcBef>
              <a:buSzTx/>
              <a:buNone/>
              <a:defRPr sz="6000" spc="-119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“著名引文”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6426200"/>
            <a:ext cx="11049000" cy="461059"/>
          </a:xfrm>
          <a:prstGeom prst="rect">
            <a:avLst/>
          </a:prstGeom>
        </p:spPr>
        <p:txBody>
          <a:bodyPr/>
          <a:lstStyle>
            <a:lvl1pPr marL="0" indent="0" defTabSz="493395">
              <a:lnSpc>
                <a:spcPct val="100000"/>
              </a:lnSpc>
              <a:spcBef>
                <a:spcPts val="0"/>
              </a:spcBef>
              <a:buSzTx/>
              <a:buNone/>
              <a:defRPr sz="2015" b="1"/>
            </a:lvl1pPr>
          </a:lstStyle>
          <a:p>
            <a:r>
              <a:t>属性</a:t>
            </a:r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一碗宽意大利面配有欧芹黄油、烤榛子和帕尔马干酪"/>
          <p:cNvSpPr>
            <a:spLocks noGrp="1"/>
          </p:cNvSpPr>
          <p:nvPr>
            <p:ph type="pic" idx="21"/>
          </p:nvPr>
        </p:nvSpPr>
        <p:spPr>
          <a:xfrm>
            <a:off x="-2082800" y="687558"/>
            <a:ext cx="11165190" cy="83738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一碗沙拉配有炒饭、水煮蛋和一双筷子"/>
          <p:cNvSpPr>
            <a:spLocks noGrp="1"/>
          </p:cNvSpPr>
          <p:nvPr>
            <p:ph type="pic" sz="half" idx="22"/>
          </p:nvPr>
        </p:nvSpPr>
        <p:spPr>
          <a:xfrm>
            <a:off x="6597650" y="292100"/>
            <a:ext cx="5740400" cy="45923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一碗三文鱼饼、沙拉和鹰嘴豆泥"/>
          <p:cNvSpPr>
            <a:spLocks noGrp="1"/>
          </p:cNvSpPr>
          <p:nvPr>
            <p:ph type="pic" idx="23"/>
          </p:nvPr>
        </p:nvSpPr>
        <p:spPr>
          <a:xfrm>
            <a:off x="4984750" y="2749413"/>
            <a:ext cx="7937500" cy="92382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一碗沙拉配有炒饭、水煮蛋和一双筷子"/>
          <p:cNvSpPr>
            <a:spLocks noGrp="1"/>
          </p:cNvSpPr>
          <p:nvPr>
            <p:ph type="pic" idx="21"/>
          </p:nvPr>
        </p:nvSpPr>
        <p:spPr>
          <a:xfrm>
            <a:off x="-1016000" y="-1054100"/>
            <a:ext cx="14427200" cy="115417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鳄梨和酸橙"/>
          <p:cNvSpPr>
            <a:spLocks noGrp="1"/>
          </p:cNvSpPr>
          <p:nvPr>
            <p:ph type="pic" idx="21"/>
          </p:nvPr>
        </p:nvSpPr>
        <p:spPr>
          <a:xfrm>
            <a:off x="-376767" y="-915894"/>
            <a:ext cx="17835652" cy="106821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演示文稿标题</a:t>
            </a:r>
          </a:p>
        </p:txBody>
      </p:sp>
      <p:sp>
        <p:nvSpPr>
          <p:cNvPr id="2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8432800"/>
            <a:ext cx="11607800" cy="689769"/>
          </a:xfrm>
          <a:prstGeom prst="rect">
            <a:avLst/>
          </a:prstGeom>
        </p:spPr>
        <p:txBody>
          <a:bodyPr/>
          <a:lstStyle>
            <a:lvl1pPr marL="0" indent="0" defTabSz="586740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457200" defTabSz="586740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914400" defTabSz="586740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1371600" defTabSz="586740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1828800" defTabSz="586740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98500" y="571500"/>
            <a:ext cx="11607801" cy="461059"/>
          </a:xfrm>
          <a:prstGeom prst="rect">
            <a:avLst/>
          </a:prstGeom>
        </p:spPr>
        <p:txBody>
          <a:bodyPr/>
          <a:lstStyle>
            <a:lvl1pPr marL="0" indent="0" defTabSz="493395">
              <a:lnSpc>
                <a:spcPct val="100000"/>
              </a:lnSpc>
              <a:spcBef>
                <a:spcPts val="0"/>
              </a:spcBef>
              <a:buSzTx/>
              <a:buNone/>
              <a:defRPr sz="2015" b="1"/>
            </a:lvl1pPr>
          </a:lstStyle>
          <a:p>
            <a:r>
              <a:t>作者和日期</a:t>
            </a:r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49999" y="9220199"/>
            <a:ext cx="297893" cy="28747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一碗三文鱼饼、沙拉和鹰嘴豆泥"/>
          <p:cNvSpPr>
            <a:spLocks noGrp="1"/>
          </p:cNvSpPr>
          <p:nvPr>
            <p:ph type="pic" idx="21"/>
          </p:nvPr>
        </p:nvSpPr>
        <p:spPr>
          <a:xfrm>
            <a:off x="5319129" y="495299"/>
            <a:ext cx="7543801" cy="87800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/>
          <a:lstStyle>
            <a:lvl1pPr marL="0" indent="0" defTabSz="586740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457200" defTabSz="586740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914400" defTabSz="586740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1371600" defTabSz="586740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1828800" defTabSz="586740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698500" y="692534"/>
            <a:ext cx="5105400" cy="4387466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499110">
              <a:lnSpc>
                <a:spcPct val="100000"/>
              </a:lnSpc>
              <a:spcBef>
                <a:spcPts val="0"/>
              </a:spcBef>
              <a:buSzTx/>
              <a:buNone/>
              <a:defRPr sz="3230" b="1"/>
            </a:lvl1pPr>
          </a:lstStyle>
          <a:p>
            <a:r>
              <a:t>幻灯片副标题</a:t>
            </a:r>
          </a:p>
        </p:txBody>
      </p:sp>
      <p:sp>
        <p:nvSpPr>
          <p:cNvPr id="44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89358"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一碗宽意大利面配有欧芹黄油、烤榛子和帕尔马干酪"/>
          <p:cNvSpPr>
            <a:spLocks noGrp="1"/>
          </p:cNvSpPr>
          <p:nvPr>
            <p:ph type="pic" idx="21"/>
          </p:nvPr>
        </p:nvSpPr>
        <p:spPr>
          <a:xfrm>
            <a:off x="6172200" y="596900"/>
            <a:ext cx="6448425" cy="8597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2" name="幻灯片副标题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499110">
              <a:lnSpc>
                <a:spcPct val="100000"/>
              </a:lnSpc>
              <a:spcBef>
                <a:spcPts val="0"/>
              </a:spcBef>
              <a:buSzTx/>
              <a:buNone/>
              <a:defRPr sz="3230" b="1"/>
            </a:lvl1pPr>
          </a:lstStyle>
          <a:p>
            <a:r>
              <a:t>幻灯片副标题</a:t>
            </a:r>
          </a:p>
        </p:txBody>
      </p:sp>
      <p:sp>
        <p:nvSpPr>
          <p:cNvPr id="63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480196"/>
            <a:ext cx="5105400" cy="5593161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698500" y="3225800"/>
            <a:ext cx="11607800" cy="3302000"/>
          </a:xfrm>
          <a:prstGeom prst="rect">
            <a:avLst/>
          </a:prstGeom>
        </p:spPr>
        <p:txBody>
          <a:bodyPr anchor="ctr"/>
          <a:lstStyle>
            <a:lvl1pPr>
              <a:defRPr sz="8200" b="0" spc="-164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499110">
              <a:lnSpc>
                <a:spcPct val="100000"/>
              </a:lnSpc>
              <a:spcBef>
                <a:spcPts val="0"/>
              </a:spcBef>
              <a:buSzTx/>
              <a:buNone/>
              <a:defRPr sz="3230" b="1"/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09700"/>
            <a:ext cx="11607801" cy="671802"/>
          </a:xfrm>
          <a:prstGeom prst="rect">
            <a:avLst/>
          </a:prstGeom>
        </p:spPr>
        <p:txBody>
          <a:bodyPr/>
          <a:lstStyle>
            <a:lvl1pPr marL="0" indent="0" defTabSz="499110">
              <a:lnSpc>
                <a:spcPct val="100000"/>
              </a:lnSpc>
              <a:spcBef>
                <a:spcPts val="0"/>
              </a:spcBef>
              <a:buSzTx/>
              <a:buNone/>
              <a:defRPr sz="3230" b="1"/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1300"/>
              </a:spcBef>
              <a:buSzTx/>
              <a:buNone/>
              <a:defRPr sz="3800" spc="-38"/>
            </a:lvl1pPr>
            <a:lvl2pPr marL="0" indent="457200">
              <a:spcBef>
                <a:spcPts val="1300"/>
              </a:spcBef>
              <a:buSzTx/>
              <a:buNone/>
              <a:defRPr sz="3800" spc="-38"/>
            </a:lvl2pPr>
            <a:lvl3pPr marL="0" indent="914400">
              <a:spcBef>
                <a:spcPts val="1300"/>
              </a:spcBef>
              <a:buSzTx/>
              <a:buNone/>
              <a:defRPr sz="3800" spc="-38"/>
            </a:lvl3pPr>
            <a:lvl4pPr marL="0" indent="1371600">
              <a:spcBef>
                <a:spcPts val="1300"/>
              </a:spcBef>
              <a:buSzTx/>
              <a:buNone/>
              <a:defRPr sz="3800" spc="-38"/>
            </a:lvl4pPr>
            <a:lvl5pPr marL="0" indent="1828800">
              <a:spcBef>
                <a:spcPts val="1300"/>
              </a:spcBef>
              <a:buSzTx/>
              <a:buNone/>
              <a:defRPr sz="3800" spc="-38"/>
            </a:lvl5pPr>
          </a:lstStyle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50067" y="9220199"/>
            <a:ext cx="297892" cy="287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3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173418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l" defTabSz="173418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l" defTabSz="173418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l" defTabSz="173418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l" defTabSz="173418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l" defTabSz="173418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l" defTabSz="173418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l" defTabSz="173418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l" defTabSz="173418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titleStyle>
    <p:bodyStyle>
      <a:lvl1pPr marL="381000" marR="0" indent="-381000" algn="l" defTabSz="1734185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762000" marR="0" indent="-381000" algn="l" defTabSz="1734185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1143000" marR="0" indent="-381000" algn="l" defTabSz="1734185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1524000" marR="0" indent="-381000" algn="l" defTabSz="1734185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1905000" marR="0" indent="-381000" algn="l" defTabSz="1734185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2286000" marR="0" indent="-381000" algn="l" defTabSz="1734185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2667000" marR="0" indent="-381000" algn="l" defTabSz="1734185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3048000" marR="0" indent="-381000" algn="l" defTabSz="1734185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3429000" marR="0" indent="-381000" algn="l" defTabSz="1734185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圆角矩形"/>
          <p:cNvSpPr/>
          <p:nvPr/>
        </p:nvSpPr>
        <p:spPr>
          <a:xfrm>
            <a:off x="678125" y="3667436"/>
            <a:ext cx="11610127" cy="3056949"/>
          </a:xfrm>
          <a:prstGeom prst="roundRect">
            <a:avLst>
              <a:gd name="adj" fmla="val 15777"/>
            </a:avLst>
          </a:prstGeom>
          <a:solidFill>
            <a:srgbClr val="1E3458"/>
          </a:solidFill>
          <a:ln w="12700">
            <a:miter lim="400000"/>
          </a:ln>
          <a:effectLst>
            <a:outerShdw blurRad="381000" dist="374674" dir="213245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0E1116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/>
          </a:p>
        </p:txBody>
      </p:sp>
      <p:sp>
        <p:nvSpPr>
          <p:cNvPr id="152" name="圆角矩形"/>
          <p:cNvSpPr/>
          <p:nvPr/>
        </p:nvSpPr>
        <p:spPr>
          <a:xfrm>
            <a:off x="1134745" y="2810569"/>
            <a:ext cx="8598191" cy="798651"/>
          </a:xfrm>
          <a:prstGeom prst="roundRect">
            <a:avLst>
              <a:gd name="adj" fmla="val 19136"/>
            </a:avLst>
          </a:prstGeom>
          <a:solidFill>
            <a:srgbClr val="F64855"/>
          </a:solidFill>
          <a:ln w="12700">
            <a:miter lim="400000"/>
          </a:ln>
          <a:effectLst>
            <a:outerShdw blurRad="190500" dist="190500" dir="213245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/>
          </a:p>
        </p:txBody>
      </p:sp>
      <p:sp>
        <p:nvSpPr>
          <p:cNvPr id="153" name="Xudong Zhou"/>
          <p:cNvSpPr txBox="1">
            <a:spLocks noGrp="1"/>
          </p:cNvSpPr>
          <p:nvPr>
            <p:ph type="body" idx="21"/>
          </p:nvPr>
        </p:nvSpPr>
        <p:spPr>
          <a:xfrm>
            <a:off x="4381934" y="7309515"/>
            <a:ext cx="4200186" cy="773932"/>
          </a:xfrm>
          <a:prstGeom prst="rect">
            <a:avLst/>
          </a:prstGeom>
        </p:spPr>
        <p:txBody>
          <a:bodyPr>
            <a:normAutofit/>
          </a:bodyPr>
          <a:lstStyle>
            <a:lvl1pPr defTabSz="563245">
              <a:defRPr sz="2305">
                <a:solidFill>
                  <a:srgbClr val="FFFFFF"/>
                </a:solidFill>
              </a:defRPr>
            </a:lvl1pPr>
          </a:lstStyle>
          <a:p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</a:rPr>
              <a:t>Jiahao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Yao, 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</a:rPr>
              <a:t>Junhao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Dai</a:t>
            </a:r>
            <a:endParaRPr lang="en-US" altLang="en-US" sz="1025" dirty="0"/>
          </a:p>
        </p:txBody>
      </p:sp>
      <p:sp>
        <p:nvSpPr>
          <p:cNvPr id="154" name="Design and Implementation of File System"/>
          <p:cNvSpPr txBox="1">
            <a:spLocks noGrp="1"/>
          </p:cNvSpPr>
          <p:nvPr>
            <p:ph type="ctrTitle"/>
          </p:nvPr>
        </p:nvSpPr>
        <p:spPr>
          <a:xfrm>
            <a:off x="1062672" y="3042227"/>
            <a:ext cx="12565213" cy="33691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000" spc="-119">
                <a:solidFill>
                  <a:srgbClr val="FFFFFF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" altLang="zh-CN" sz="5400" dirty="0">
                <a:latin typeface="宋体" charset="0"/>
                <a:ea typeface="宋体" charset="0"/>
              </a:rPr>
              <a:t>Incentives in Blockchain system </a:t>
            </a:r>
            <a:br>
              <a:rPr lang="zh-CN" altLang="en-US" sz="5400" dirty="0">
                <a:latin typeface="宋体" charset="0"/>
                <a:ea typeface="宋体" charset="0"/>
              </a:rPr>
            </a:br>
            <a:r>
              <a:rPr lang="zh-CN" altLang="en-US" sz="4400" dirty="0">
                <a:latin typeface="宋体" charset="0"/>
                <a:ea typeface="宋体" charset="0"/>
              </a:rPr>
              <a:t>	</a:t>
            </a:r>
            <a:endParaRPr lang="zh-CN" altLang="en-US" sz="5400" dirty="0">
              <a:latin typeface="宋体" charset="0"/>
              <a:ea typeface="宋体" charset="0"/>
            </a:endParaRPr>
          </a:p>
        </p:txBody>
      </p:sp>
      <p:sp>
        <p:nvSpPr>
          <p:cNvPr id="155" name="Operating System Project 3"/>
          <p:cNvSpPr txBox="1">
            <a:spLocks noGrp="1"/>
          </p:cNvSpPr>
          <p:nvPr>
            <p:ph type="subTitle" sz="quarter" idx="1"/>
          </p:nvPr>
        </p:nvSpPr>
        <p:spPr>
          <a:xfrm>
            <a:off x="1062672" y="2782272"/>
            <a:ext cx="8577276" cy="7986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zh-CN" dirty="0">
                <a:latin typeface="宋体" charset="0"/>
                <a:ea typeface="宋体" charset="0"/>
              </a:rPr>
              <a:t>《Game </a:t>
            </a:r>
            <a:r>
              <a:rPr lang="en-US" altLang="zh-CN" dirty="0" err="1">
                <a:latin typeface="宋体" charset="0"/>
                <a:ea typeface="宋体" charset="0"/>
              </a:rPr>
              <a:t>Theory》Group</a:t>
            </a:r>
            <a:r>
              <a:rPr lang="en-US" altLang="zh-CN" dirty="0">
                <a:latin typeface="宋体" charset="0"/>
                <a:ea typeface="宋体" charset="0"/>
              </a:rPr>
              <a:t> Presentation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730219" y="8396431"/>
            <a:ext cx="1503617" cy="53347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 dirty="0">
                <a:solidFill>
                  <a:schemeClr val="bg2">
                    <a:lumMod val="10000"/>
                  </a:schemeClr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2024</a:t>
            </a:r>
            <a:r>
              <a:rPr kumimoji="0" lang="en-US" altLang="zh-CN" sz="2800" b="1" i="0" u="none" strike="noStrike" cap="none" spc="0" normalizeH="0" baseline="0" dirty="0">
                <a:solidFill>
                  <a:schemeClr val="bg2">
                    <a:lumMod val="10000"/>
                  </a:schemeClr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.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6.4</a:t>
            </a:r>
            <a:endParaRPr kumimoji="0" lang="zh-CN" altLang="en-US" sz="2800" b="1" i="0" u="none" strike="noStrike" cap="none" spc="0" normalizeH="0" baseline="0" dirty="0">
              <a:solidFill>
                <a:schemeClr val="bg2">
                  <a:lumMod val="10000"/>
                </a:schemeClr>
              </a:solidFill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isk-storage system design"/>
          <p:cNvSpPr txBox="1">
            <a:spLocks noGrp="1"/>
          </p:cNvSpPr>
          <p:nvPr>
            <p:ph type="title"/>
          </p:nvPr>
        </p:nvSpPr>
        <p:spPr>
          <a:xfrm>
            <a:off x="699135" y="484716"/>
            <a:ext cx="11607800" cy="1016001"/>
          </a:xfrm>
          <a:prstGeom prst="rect">
            <a:avLst/>
          </a:prstGeom>
          <a:effectLst>
            <a:outerShdw blurRad="38100" dist="38100" dir="2132450" rotWithShape="0">
              <a:srgbClr val="000000">
                <a:alpha val="50000"/>
              </a:srgbClr>
            </a:outerShdw>
          </a:effectLst>
        </p:spPr>
        <p:txBody>
          <a:bodyPr>
            <a:normAutofit fontScale="90000"/>
          </a:bodyPr>
          <a:lstStyle>
            <a:lvl1pPr defTabSz="1716405">
              <a:defRPr sz="5940" spc="-118">
                <a:solidFill>
                  <a:srgbClr val="E8575C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模型选择与部署</a:t>
            </a:r>
            <a:b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宋体" charset="0"/>
                <a:ea typeface="宋体" charset="0"/>
              </a:rPr>
            </a:br>
            <a:br>
              <a:rPr lang="zh-CN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/>
          </a:p>
        </p:txBody>
      </p:sp>
      <p:sp>
        <p:nvSpPr>
          <p:cNvPr id="173" name="矩形"/>
          <p:cNvSpPr/>
          <p:nvPr/>
        </p:nvSpPr>
        <p:spPr>
          <a:xfrm>
            <a:off x="-25400" y="440266"/>
            <a:ext cx="194916" cy="1016001"/>
          </a:xfrm>
          <a:prstGeom prst="rect">
            <a:avLst/>
          </a:prstGeom>
          <a:solidFill>
            <a:srgbClr val="E857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00224A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/>
          </a:p>
        </p:txBody>
      </p:sp>
      <p:sp>
        <p:nvSpPr>
          <p:cNvPr id="6" name="圆角矩形 5"/>
          <p:cNvSpPr/>
          <p:nvPr>
            <p:custDataLst>
              <p:tags r:id="rId1"/>
            </p:custDataLst>
          </p:nvPr>
        </p:nvSpPr>
        <p:spPr>
          <a:xfrm>
            <a:off x="827700" y="1347770"/>
            <a:ext cx="5530237" cy="802216"/>
          </a:xfrm>
          <a:prstGeom prst="roundRect">
            <a:avLst>
              <a:gd name="adj" fmla="val 7200"/>
            </a:avLst>
          </a:prstGeom>
          <a:solidFill>
            <a:srgbClr val="1D3458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584200"/>
            <a:r>
              <a:rPr lang="en-US" altLang="zh-CN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2.1</a:t>
            </a:r>
            <a:r>
              <a:rPr lang="zh-CN" altLang="en-US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云协同联邦学习环境搭建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31914" y="3531320"/>
            <a:ext cx="102657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8" name="圆角矩形 7"/>
          <p:cNvSpPr/>
          <p:nvPr>
            <p:custDataLst>
              <p:tags r:id="rId2"/>
            </p:custDataLst>
          </p:nvPr>
        </p:nvSpPr>
        <p:spPr>
          <a:xfrm>
            <a:off x="7619999" y="2292653"/>
            <a:ext cx="5055499" cy="6911210"/>
          </a:xfrm>
          <a:prstGeom prst="roundRect">
            <a:avLst>
              <a:gd name="adj" fmla="val 7200"/>
            </a:avLst>
          </a:prstGeom>
          <a:solidFill>
            <a:schemeClr val="bg1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l" defTabSz="584200"/>
            <a:r>
              <a:rPr lang="zh-CN" altLang="en-US" sz="32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zh-CN" altLang="en-US" sz="32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数据来源自 </a:t>
            </a:r>
            <a:r>
              <a:rPr lang="en-GB" altLang="zh-CN" sz="32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DRAC 2022: Diabetic Retinopathy Analysis Challenge</a:t>
            </a:r>
            <a:r>
              <a:rPr lang="en-GB" altLang="zh-CN" sz="32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 </a:t>
            </a:r>
            <a:r>
              <a:rPr lang="zh-CN" altLang="en-US" sz="32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赛事方</a:t>
            </a:r>
            <a:endParaRPr lang="en-US" altLang="zh-CN" sz="3200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algn="l" defTabSz="584200"/>
            <a:endParaRPr lang="en-US" altLang="zh-CN" sz="3200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algn="l" defTabSz="584200"/>
            <a:r>
              <a:rPr lang="zh-CN" altLang="en-US" sz="32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分割任务数据集中包含了三个子任务：</a:t>
            </a:r>
            <a:endParaRPr lang="en-US" altLang="zh-CN" sz="3200" dirty="0">
              <a:solidFill>
                <a:srgbClr val="0D0D0D"/>
              </a:solidFill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marL="457200" indent="-457200" algn="l" defTabSz="584200"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视网膜内微血管异常 </a:t>
            </a:r>
            <a:r>
              <a:rPr lang="en-GB" altLang="zh-CN" sz="3200" dirty="0">
                <a:solidFill>
                  <a:srgbClr val="0D0D0D"/>
                </a:solidFill>
                <a:highlight>
                  <a:srgbClr val="FFFFFF"/>
                </a:highlight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Intraretinal Microvascular Abnormal-ities</a:t>
            </a:r>
            <a:endParaRPr lang="en-US" altLang="zh-CN" sz="3200" dirty="0">
              <a:solidFill>
                <a:srgbClr val="0D0D0D"/>
              </a:solidFill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marL="457200" indent="-457200" algn="l" defTabSz="584200"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非灌注区 </a:t>
            </a:r>
            <a:r>
              <a:rPr lang="en-GB" altLang="zh-CN" sz="3200" dirty="0">
                <a:solidFill>
                  <a:srgbClr val="0D0D0D"/>
                </a:solidFill>
                <a:highlight>
                  <a:srgbClr val="FFFFFF"/>
                </a:highlight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Nonperfusion Areas</a:t>
            </a:r>
            <a:endParaRPr lang="en-US" altLang="zh-CN" sz="3200" dirty="0">
              <a:solidFill>
                <a:srgbClr val="0D0D0D"/>
              </a:solidFill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marL="457200" indent="-457200" algn="l" defTabSz="584200"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新生血管 </a:t>
            </a:r>
            <a:r>
              <a:rPr lang="en-GB" altLang="zh-CN" sz="3200" dirty="0">
                <a:solidFill>
                  <a:srgbClr val="0D0D0D"/>
                </a:solidFill>
                <a:highlight>
                  <a:srgbClr val="FFFFFF"/>
                </a:highlight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Neovascularization</a:t>
            </a:r>
            <a:br>
              <a:rPr lang="en-GB" altLang="zh-CN" sz="2800" dirty="0">
                <a:latin typeface="宋体" charset="0"/>
                <a:ea typeface="宋体" charset="0"/>
                <a:cs typeface="宋体" charset="0"/>
              </a:rPr>
            </a:br>
            <a:endParaRPr lang="en-US" altLang="zh-CN" sz="2400" i="0" dirty="0">
              <a:solidFill>
                <a:srgbClr val="FFFFFF"/>
              </a:solidFill>
              <a:latin typeface="宋体" charset="0"/>
              <a:ea typeface="宋体" charset="0"/>
              <a:cs typeface="宋体" charset="0"/>
              <a:sym typeface="Helvetica Neue Medium" panose="02000503000000020004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89" y="2309389"/>
            <a:ext cx="6801853" cy="685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772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isk-storage system design"/>
          <p:cNvSpPr txBox="1">
            <a:spLocks noGrp="1"/>
          </p:cNvSpPr>
          <p:nvPr>
            <p:ph type="title"/>
          </p:nvPr>
        </p:nvSpPr>
        <p:spPr>
          <a:xfrm>
            <a:off x="699135" y="484716"/>
            <a:ext cx="11607800" cy="1016001"/>
          </a:xfrm>
          <a:prstGeom prst="rect">
            <a:avLst/>
          </a:prstGeom>
          <a:effectLst>
            <a:outerShdw blurRad="38100" dist="38100" dir="2132450" rotWithShape="0">
              <a:srgbClr val="000000">
                <a:alpha val="50000"/>
              </a:srgbClr>
            </a:outerShdw>
          </a:effectLst>
        </p:spPr>
        <p:txBody>
          <a:bodyPr>
            <a:normAutofit fontScale="90000"/>
          </a:bodyPr>
          <a:lstStyle>
            <a:lvl1pPr defTabSz="1716405">
              <a:defRPr sz="5940" spc="-118">
                <a:solidFill>
                  <a:srgbClr val="E8575C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模型选择与部署</a:t>
            </a:r>
            <a:b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宋体" charset="0"/>
                <a:ea typeface="宋体" charset="0"/>
              </a:rPr>
            </a:br>
            <a:br>
              <a:rPr lang="zh-CN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/>
          </a:p>
        </p:txBody>
      </p:sp>
      <p:sp>
        <p:nvSpPr>
          <p:cNvPr id="173" name="矩形"/>
          <p:cNvSpPr/>
          <p:nvPr/>
        </p:nvSpPr>
        <p:spPr>
          <a:xfrm>
            <a:off x="-25400" y="440266"/>
            <a:ext cx="194916" cy="1016001"/>
          </a:xfrm>
          <a:prstGeom prst="rect">
            <a:avLst/>
          </a:prstGeom>
          <a:solidFill>
            <a:srgbClr val="E857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00224A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/>
          </a:p>
        </p:txBody>
      </p:sp>
      <p:sp>
        <p:nvSpPr>
          <p:cNvPr id="6" name="圆角矩形 5"/>
          <p:cNvSpPr/>
          <p:nvPr>
            <p:custDataLst>
              <p:tags r:id="rId1"/>
            </p:custDataLst>
          </p:nvPr>
        </p:nvSpPr>
        <p:spPr>
          <a:xfrm>
            <a:off x="827701" y="1347770"/>
            <a:ext cx="4401524" cy="802216"/>
          </a:xfrm>
          <a:prstGeom prst="roundRect">
            <a:avLst>
              <a:gd name="adj" fmla="val 7200"/>
            </a:avLst>
          </a:prstGeom>
          <a:solidFill>
            <a:srgbClr val="1D3458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584200"/>
            <a:r>
              <a:rPr lang="en-US" altLang="zh-CN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2.1</a:t>
            </a:r>
            <a:r>
              <a:rPr lang="zh-CN" altLang="en-US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数据准备与预处理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31914" y="3531320"/>
            <a:ext cx="102657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8" name="圆角矩形 7"/>
          <p:cNvSpPr/>
          <p:nvPr>
            <p:custDataLst>
              <p:tags r:id="rId2"/>
            </p:custDataLst>
          </p:nvPr>
        </p:nvSpPr>
        <p:spPr>
          <a:xfrm>
            <a:off x="7619999" y="2292653"/>
            <a:ext cx="5055499" cy="6911210"/>
          </a:xfrm>
          <a:prstGeom prst="roundRect">
            <a:avLst>
              <a:gd name="adj" fmla="val 7200"/>
            </a:avLst>
          </a:prstGeom>
          <a:solidFill>
            <a:schemeClr val="bg1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l" defTabSz="584200"/>
            <a:r>
              <a:rPr lang="zh-CN" altLang="en-US" sz="32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zh-CN" altLang="en-US" sz="32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数据来源自 </a:t>
            </a:r>
            <a:r>
              <a:rPr lang="en-GB" altLang="zh-CN" sz="32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DRAC 2022: Diabetic Retinopathy Analysis Challenge</a:t>
            </a:r>
            <a:r>
              <a:rPr lang="en-GB" altLang="zh-CN" sz="32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 </a:t>
            </a:r>
            <a:r>
              <a:rPr lang="zh-CN" altLang="en-US" sz="32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赛事方</a:t>
            </a:r>
            <a:endParaRPr lang="en-US" altLang="zh-CN" sz="3200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algn="l" defTabSz="584200"/>
            <a:endParaRPr lang="en-US" altLang="zh-CN" sz="3200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algn="l" defTabSz="584200"/>
            <a:r>
              <a:rPr lang="zh-CN" altLang="en-US" sz="32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分割任务数据集中包含了三个子任务：</a:t>
            </a:r>
            <a:endParaRPr lang="en-US" altLang="zh-CN" sz="3200" dirty="0">
              <a:solidFill>
                <a:srgbClr val="0D0D0D"/>
              </a:solidFill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marL="457200" indent="-457200" algn="l" defTabSz="584200"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视网膜内微血管异常 </a:t>
            </a:r>
            <a:r>
              <a:rPr lang="en-GB" altLang="zh-CN" sz="3200" dirty="0">
                <a:solidFill>
                  <a:srgbClr val="0D0D0D"/>
                </a:solidFill>
                <a:highlight>
                  <a:srgbClr val="FFFFFF"/>
                </a:highlight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Intraretinal Microvascular Abnormal-ities</a:t>
            </a:r>
            <a:endParaRPr lang="en-US" altLang="zh-CN" sz="3200" dirty="0">
              <a:solidFill>
                <a:srgbClr val="0D0D0D"/>
              </a:solidFill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marL="457200" indent="-457200" algn="l" defTabSz="584200"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非灌注区 </a:t>
            </a:r>
            <a:r>
              <a:rPr lang="en-GB" altLang="zh-CN" sz="3200" dirty="0">
                <a:solidFill>
                  <a:srgbClr val="0D0D0D"/>
                </a:solidFill>
                <a:highlight>
                  <a:srgbClr val="FFFFFF"/>
                </a:highlight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Nonperfusion Areas</a:t>
            </a:r>
            <a:endParaRPr lang="en-US" altLang="zh-CN" sz="3200" dirty="0">
              <a:solidFill>
                <a:srgbClr val="0D0D0D"/>
              </a:solidFill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marL="457200" indent="-457200" algn="l" defTabSz="584200"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新生血管 </a:t>
            </a:r>
            <a:r>
              <a:rPr lang="en-GB" altLang="zh-CN" sz="3200" dirty="0">
                <a:solidFill>
                  <a:srgbClr val="0D0D0D"/>
                </a:solidFill>
                <a:highlight>
                  <a:srgbClr val="FFFFFF"/>
                </a:highlight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Neovascularization</a:t>
            </a:r>
            <a:br>
              <a:rPr lang="en-GB" altLang="zh-CN" sz="2800" dirty="0">
                <a:latin typeface="宋体" charset="0"/>
                <a:ea typeface="宋体" charset="0"/>
                <a:cs typeface="宋体" charset="0"/>
              </a:rPr>
            </a:br>
            <a:endParaRPr lang="en-US" altLang="zh-CN" sz="2400" i="0" dirty="0">
              <a:solidFill>
                <a:srgbClr val="FFFFFF"/>
              </a:solidFill>
              <a:latin typeface="宋体" charset="0"/>
              <a:ea typeface="宋体" charset="0"/>
              <a:cs typeface="宋体" charset="0"/>
              <a:sym typeface="Helvetica Neue Medium" panose="02000503000000020004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89" y="2309389"/>
            <a:ext cx="6801853" cy="685730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isk-storage system design"/>
          <p:cNvSpPr txBox="1">
            <a:spLocks noGrp="1"/>
          </p:cNvSpPr>
          <p:nvPr>
            <p:ph type="title"/>
          </p:nvPr>
        </p:nvSpPr>
        <p:spPr>
          <a:xfrm>
            <a:off x="699135" y="484716"/>
            <a:ext cx="11607800" cy="1016001"/>
          </a:xfrm>
          <a:prstGeom prst="rect">
            <a:avLst/>
          </a:prstGeom>
          <a:effectLst>
            <a:outerShdw blurRad="38100" dist="38100" dir="2132450" rotWithShape="0">
              <a:srgbClr val="000000">
                <a:alpha val="50000"/>
              </a:srgbClr>
            </a:outerShdw>
          </a:effectLst>
        </p:spPr>
        <p:txBody>
          <a:bodyPr>
            <a:normAutofit fontScale="90000"/>
          </a:bodyPr>
          <a:lstStyle>
            <a:lvl1pPr defTabSz="1716405">
              <a:defRPr sz="5940" spc="-118">
                <a:solidFill>
                  <a:srgbClr val="E8575C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研究内容与方法</a:t>
            </a:r>
            <a:br>
              <a:rPr lang="zh-CN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/>
          </a:p>
        </p:txBody>
      </p:sp>
      <p:sp>
        <p:nvSpPr>
          <p:cNvPr id="173" name="矩形"/>
          <p:cNvSpPr/>
          <p:nvPr/>
        </p:nvSpPr>
        <p:spPr>
          <a:xfrm>
            <a:off x="-25400" y="440266"/>
            <a:ext cx="194916" cy="1016001"/>
          </a:xfrm>
          <a:prstGeom prst="rect">
            <a:avLst/>
          </a:prstGeom>
          <a:solidFill>
            <a:srgbClr val="E857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00224A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/>
          </a:p>
        </p:txBody>
      </p:sp>
      <p:sp>
        <p:nvSpPr>
          <p:cNvPr id="6" name="圆角矩形 5"/>
          <p:cNvSpPr/>
          <p:nvPr>
            <p:custDataLst>
              <p:tags r:id="rId1"/>
            </p:custDataLst>
          </p:nvPr>
        </p:nvSpPr>
        <p:spPr>
          <a:xfrm>
            <a:off x="827701" y="1347770"/>
            <a:ext cx="3984929" cy="802216"/>
          </a:xfrm>
          <a:prstGeom prst="roundRect">
            <a:avLst>
              <a:gd name="adj" fmla="val 7200"/>
            </a:avLst>
          </a:prstGeom>
          <a:solidFill>
            <a:srgbClr val="1D3458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584200"/>
            <a:r>
              <a:rPr lang="en-US" altLang="zh-CN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1.</a:t>
            </a:r>
            <a:r>
              <a:rPr lang="zh-CN" altLang="en-US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数据准备与预处理</a:t>
            </a:r>
            <a:endParaRPr lang="en-US" altLang="zh-CN" sz="3200" b="1" dirty="0">
              <a:solidFill>
                <a:schemeClr val="bg1"/>
              </a:solidFill>
              <a:latin typeface="宋体" charset="0"/>
              <a:ea typeface="宋体" charset="0"/>
              <a:cs typeface="宋体" charset="0"/>
              <a:sym typeface="Helvetica Neue Medium" panose="020005030000000200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31914" y="3531320"/>
            <a:ext cx="102657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8" name="圆角矩形 7"/>
          <p:cNvSpPr/>
          <p:nvPr>
            <p:custDataLst>
              <p:tags r:id="rId2"/>
            </p:custDataLst>
          </p:nvPr>
        </p:nvSpPr>
        <p:spPr>
          <a:xfrm>
            <a:off x="7154306" y="2428978"/>
            <a:ext cx="5502915" cy="6369190"/>
          </a:xfrm>
          <a:prstGeom prst="roundRect">
            <a:avLst>
              <a:gd name="adj" fmla="val 7200"/>
            </a:avLst>
          </a:prstGeom>
          <a:solidFill>
            <a:schemeClr val="bg1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l" defTabSz="584200"/>
            <a:r>
              <a:rPr lang="zh-CN" altLang="en-GB" sz="2800" b="1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数据</a:t>
            </a:r>
            <a:r>
              <a:rPr lang="zh-CN" altLang="en-US" sz="2800" b="1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增广：</a:t>
            </a:r>
            <a:endParaRPr lang="en-US" altLang="zh-CN" sz="2800" b="1" dirty="0">
              <a:solidFill>
                <a:srgbClr val="0D0D0D"/>
              </a:solidFill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marL="457200" indent="-457200" algn="l" defTabSz="584200">
              <a:buFont typeface="Arial" panose="020B0604020202090204" pitchFamily="34" charset="0"/>
              <a:buChar char="•"/>
            </a:pPr>
            <a:r>
              <a:rPr lang="zh-CN" altLang="en-US" sz="28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水平翻转</a:t>
            </a:r>
            <a:r>
              <a:rPr lang="zh-CN" altLang="en-US" sz="2800" dirty="0">
                <a:solidFill>
                  <a:srgbClr val="0D0D0D"/>
                </a:solidFill>
                <a:highlight>
                  <a:srgbClr val="FFFFFF"/>
                </a:highlight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（</a:t>
            </a:r>
            <a:r>
              <a:rPr lang="en-GB" altLang="zh-CN" sz="28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HorizontalFlip</a:t>
            </a:r>
            <a:r>
              <a:rPr lang="zh-CN" altLang="en-GB" sz="2800" dirty="0">
                <a:solidFill>
                  <a:srgbClr val="0D0D0D"/>
                </a:solidFill>
                <a:highlight>
                  <a:srgbClr val="FFFFFF"/>
                </a:highlight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）</a:t>
            </a:r>
            <a:endParaRPr lang="en-US" altLang="zh-CN" sz="2800" dirty="0">
              <a:solidFill>
                <a:srgbClr val="0D0D0D"/>
              </a:solidFill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marL="457200" indent="-457200" algn="l" defTabSz="584200">
              <a:buFont typeface="Arial" panose="020B0604020202090204" pitchFamily="34" charset="0"/>
              <a:buChar char="•"/>
            </a:pPr>
            <a:r>
              <a:rPr lang="zh-CN" altLang="en-US" sz="28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旋转（</a:t>
            </a:r>
            <a:r>
              <a:rPr lang="en-GB" altLang="zh-CN" sz="28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Rotate</a:t>
            </a:r>
            <a:r>
              <a:rPr lang="zh-CN" altLang="en-GB" sz="28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）</a:t>
            </a:r>
            <a:endParaRPr lang="en-US" altLang="zh-CN" sz="2800" dirty="0">
              <a:solidFill>
                <a:srgbClr val="0D0D0D"/>
              </a:solidFill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marL="457200" indent="-457200" algn="l" defTabSz="584200">
              <a:buFont typeface="Arial" panose="020B0604020202090204" pitchFamily="34" charset="0"/>
              <a:buChar char="•"/>
            </a:pPr>
            <a:r>
              <a:rPr lang="zh-CN" altLang="en-US" sz="28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随机裁剪（</a:t>
            </a:r>
            <a:r>
              <a:rPr lang="en-GB" altLang="zh-CN" sz="28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RandomCrop</a:t>
            </a:r>
            <a:r>
              <a:rPr lang="zh-CN" altLang="en-GB" sz="28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）</a:t>
            </a:r>
            <a:endParaRPr lang="en-US" altLang="zh-CN" sz="2800" dirty="0">
              <a:solidFill>
                <a:srgbClr val="0D0D0D"/>
              </a:solidFill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marL="457200" indent="-457200" algn="l" defTabSz="584200">
              <a:buFont typeface="Arial" panose="020B0604020202090204" pitchFamily="34" charset="0"/>
              <a:buChar char="•"/>
            </a:pPr>
            <a:r>
              <a:rPr lang="zh-CN" altLang="en-US" sz="28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高斯噪声（</a:t>
            </a:r>
            <a:r>
              <a:rPr lang="en-GB" altLang="zh-CN" sz="28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GaussNoise</a:t>
            </a:r>
            <a:r>
              <a:rPr lang="zh-CN" altLang="en-GB" sz="28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）</a:t>
            </a:r>
            <a:endParaRPr lang="en-US" altLang="zh-CN" sz="2800" dirty="0">
              <a:solidFill>
                <a:srgbClr val="0D0D0D"/>
              </a:solidFill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marL="457200" indent="-457200" algn="l" defTabSz="584200">
              <a:buFont typeface="Arial" panose="020B0604020202090204" pitchFamily="34" charset="0"/>
              <a:buChar char="•"/>
            </a:pPr>
            <a:r>
              <a:rPr lang="zh-CN" altLang="en-US" sz="28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弹性变换（</a:t>
            </a:r>
            <a:r>
              <a:rPr lang="en-GB" altLang="zh-CN" sz="28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ElasticTransform</a:t>
            </a:r>
            <a:r>
              <a:rPr lang="zh-CN" altLang="en-GB" sz="28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）</a:t>
            </a:r>
            <a:endParaRPr lang="en-US" altLang="zh-CN" sz="2800" dirty="0">
              <a:solidFill>
                <a:srgbClr val="0D0D0D"/>
              </a:solidFill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marL="457200" indent="-457200" algn="l" defTabSz="584200">
              <a:buFont typeface="Arial" panose="020B0604020202090204" pitchFamily="34" charset="0"/>
              <a:buChar char="•"/>
            </a:pPr>
            <a:r>
              <a:rPr lang="zh-CN" altLang="en-US" sz="28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网格扭曲（</a:t>
            </a:r>
            <a:r>
              <a:rPr lang="en-GB" altLang="zh-CN" sz="28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GridDistortion</a:t>
            </a:r>
            <a:r>
              <a:rPr lang="zh-CN" altLang="en-GB" sz="28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）</a:t>
            </a:r>
            <a:endParaRPr lang="en-US" altLang="zh-CN" sz="2800" dirty="0">
              <a:solidFill>
                <a:srgbClr val="0D0D0D"/>
              </a:solidFill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marL="457200" indent="-457200" algn="l" defTabSz="584200">
              <a:buFont typeface="Arial" panose="020B0604020202090204" pitchFamily="34" charset="0"/>
              <a:buChar char="•"/>
            </a:pPr>
            <a:r>
              <a:rPr lang="zh-CN" altLang="en-US" sz="28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仿射变换（</a:t>
            </a:r>
            <a:r>
              <a:rPr lang="en-GB" altLang="zh-CN" sz="28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Affine</a:t>
            </a:r>
            <a:r>
              <a:rPr lang="zh-CN" altLang="en-GB" sz="28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）</a:t>
            </a:r>
            <a:endParaRPr lang="en-US" altLang="zh-CN" sz="2800" dirty="0">
              <a:solidFill>
                <a:srgbClr val="0D0D0D"/>
              </a:solidFill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marL="457200" indent="-457200" algn="l" defTabSz="584200">
              <a:buFont typeface="Arial" panose="020B0604020202090204" pitchFamily="34" charset="0"/>
              <a:buChar char="•"/>
            </a:pPr>
            <a:r>
              <a:rPr lang="zh-CN" altLang="en-US" sz="28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随机亮度对比度调整（</a:t>
            </a:r>
            <a:r>
              <a:rPr lang="en-GB" altLang="zh-CN" sz="28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RandomBrightnessContrast</a:t>
            </a:r>
            <a:r>
              <a:rPr lang="zh-CN" altLang="en-US" sz="28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）</a:t>
            </a:r>
            <a:endParaRPr lang="en-US" altLang="zh-CN" sz="2800" dirty="0">
              <a:solidFill>
                <a:srgbClr val="0D0D0D"/>
              </a:solidFill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algn="l" defTabSz="584200"/>
            <a:endParaRPr lang="en-US" altLang="zh-CN" sz="2800" dirty="0">
              <a:solidFill>
                <a:srgbClr val="0D0D0D"/>
              </a:solidFill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algn="l" defTabSz="584200"/>
            <a:br>
              <a:rPr lang="en-GB" altLang="zh-CN" sz="28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</a:br>
            <a:r>
              <a:rPr lang="zh-CN" altLang="en-GB" sz="28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最后</a:t>
            </a:r>
            <a:r>
              <a:rPr lang="zh-CN" altLang="en-US" sz="28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进行标准化（</a:t>
            </a:r>
            <a:r>
              <a:rPr lang="en-GB" altLang="zh-CN" sz="28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Normalize</a:t>
            </a:r>
            <a:r>
              <a:rPr lang="zh-CN" altLang="en-GB" sz="28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）</a:t>
            </a:r>
            <a:br>
              <a:rPr lang="en-GB" altLang="zh-CN" sz="2800" dirty="0"/>
            </a:br>
            <a:endParaRPr lang="en-US" altLang="zh-CN" sz="2400" i="0" dirty="0">
              <a:solidFill>
                <a:srgbClr val="FFFFFF"/>
              </a:solidFill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63" y="2428978"/>
            <a:ext cx="6369190" cy="63691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isk-storage system design"/>
          <p:cNvSpPr txBox="1">
            <a:spLocks noGrp="1"/>
          </p:cNvSpPr>
          <p:nvPr>
            <p:ph type="title"/>
          </p:nvPr>
        </p:nvSpPr>
        <p:spPr>
          <a:xfrm>
            <a:off x="699135" y="484716"/>
            <a:ext cx="11607800" cy="1016001"/>
          </a:xfrm>
          <a:prstGeom prst="rect">
            <a:avLst/>
          </a:prstGeom>
          <a:effectLst>
            <a:outerShdw blurRad="38100" dist="38100" dir="2132450" rotWithShape="0">
              <a:srgbClr val="000000">
                <a:alpha val="50000"/>
              </a:srgbClr>
            </a:outerShdw>
          </a:effectLst>
        </p:spPr>
        <p:txBody>
          <a:bodyPr>
            <a:normAutofit fontScale="90000"/>
          </a:bodyPr>
          <a:lstStyle>
            <a:lvl1pPr defTabSz="1716405">
              <a:defRPr sz="5940" spc="-118">
                <a:solidFill>
                  <a:srgbClr val="E8575C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研究内容与方法</a:t>
            </a:r>
            <a:br>
              <a:rPr lang="zh-CN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/>
          </a:p>
        </p:txBody>
      </p:sp>
      <p:sp>
        <p:nvSpPr>
          <p:cNvPr id="173" name="矩形"/>
          <p:cNvSpPr/>
          <p:nvPr/>
        </p:nvSpPr>
        <p:spPr>
          <a:xfrm>
            <a:off x="-25400" y="440266"/>
            <a:ext cx="194916" cy="1016001"/>
          </a:xfrm>
          <a:prstGeom prst="rect">
            <a:avLst/>
          </a:prstGeom>
          <a:solidFill>
            <a:srgbClr val="E857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00224A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/>
          </a:p>
        </p:txBody>
      </p:sp>
      <p:sp>
        <p:nvSpPr>
          <p:cNvPr id="6" name="圆角矩形 5"/>
          <p:cNvSpPr/>
          <p:nvPr>
            <p:custDataLst>
              <p:tags r:id="rId1"/>
            </p:custDataLst>
          </p:nvPr>
        </p:nvSpPr>
        <p:spPr>
          <a:xfrm>
            <a:off x="828336" y="1348405"/>
            <a:ext cx="7498152" cy="802216"/>
          </a:xfrm>
          <a:prstGeom prst="roundRect">
            <a:avLst>
              <a:gd name="adj" fmla="val 7200"/>
            </a:avLst>
          </a:prstGeom>
          <a:solidFill>
            <a:srgbClr val="1D3458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584200"/>
            <a:r>
              <a:rPr lang="en-US" altLang="zh-CN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3.1</a:t>
            </a:r>
            <a:r>
              <a:rPr lang="zh-CN" altLang="en-US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模型训练</a:t>
            </a:r>
            <a:r>
              <a:rPr lang="en-US" altLang="zh-CN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-</a:t>
            </a:r>
            <a:r>
              <a:rPr lang="zh-CN" altLang="en-US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损失函数与优化器的选择</a:t>
            </a:r>
            <a:endParaRPr lang="en-US" altLang="zh-CN" sz="3200" b="1" dirty="0">
              <a:solidFill>
                <a:schemeClr val="bg1"/>
              </a:solidFill>
              <a:latin typeface="宋体" charset="0"/>
              <a:ea typeface="宋体" charset="0"/>
              <a:cs typeface="宋体" charset="0"/>
              <a:sym typeface="Helvetica Neue Medium" panose="020005030000000200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31914" y="3531320"/>
            <a:ext cx="102657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482838" y="2821970"/>
            <a:ext cx="7498152" cy="3289073"/>
          </a:xfrm>
          <a:prstGeom prst="roundRect">
            <a:avLst>
              <a:gd name="adj" fmla="val 7200"/>
            </a:avLst>
          </a:prstGeom>
          <a:solidFill>
            <a:schemeClr val="bg1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l"/>
            <a:br>
              <a:rPr lang="zh-CN" altLang="en-US" sz="28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</a:br>
            <a:r>
              <a:rPr lang="zh-CN" altLang="en-US" sz="28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损失函数： 选择</a:t>
            </a:r>
            <a:r>
              <a:rPr lang="en-GB" altLang="zh-CN" sz="2800" dirty="0">
                <a:solidFill>
                  <a:srgbClr val="0D0D0D"/>
                </a:solidFill>
                <a:highlight>
                  <a:srgbClr val="FFFFFF"/>
                </a:highlight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Dice Loss</a:t>
            </a:r>
            <a:r>
              <a:rPr lang="zh-CN" altLang="en-US" sz="28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作为模型训练时的损失函数。</a:t>
            </a:r>
            <a:endParaRPr lang="en-US" altLang="zh-CN" sz="2800" dirty="0">
              <a:solidFill>
                <a:srgbClr val="0D0D0D"/>
              </a:solidFill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algn="l"/>
            <a:r>
              <a:rPr lang="en-GB" altLang="zh-CN" sz="2800" dirty="0">
                <a:solidFill>
                  <a:srgbClr val="0D0D0D"/>
                </a:solidFill>
                <a:highlight>
                  <a:srgbClr val="FFFFFF"/>
                </a:highlight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Dice Loss</a:t>
            </a:r>
            <a:r>
              <a:rPr lang="zh-CN" altLang="en-US" sz="28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基于相似度度量，衡量模型预测结果与真实结果的重叠程度。相比于交叉熵损失，在数据类别不</a:t>
            </a:r>
            <a:r>
              <a:rPr lang="en-GB" altLang="zh-CN" sz="2800" dirty="0">
                <a:solidFill>
                  <a:srgbClr val="0D0D0D"/>
                </a:solidFill>
                <a:highlight>
                  <a:srgbClr val="FFFFFF"/>
                </a:highlight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平衡</a:t>
            </a:r>
            <a:r>
              <a:rPr lang="zh-CN" altLang="en-US" sz="28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时具有更好的鲁棒性。</a:t>
            </a:r>
            <a:endParaRPr lang="zh-CN" altLang="en-US" sz="2800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algn="l" defTabSz="584200"/>
            <a:endParaRPr lang="en-US" altLang="zh-CN" sz="2400" i="0" dirty="0">
              <a:solidFill>
                <a:srgbClr val="FFFFFF"/>
              </a:solidFill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526713" y="6916423"/>
            <a:ext cx="12106443" cy="1938819"/>
          </a:xfrm>
          <a:prstGeom prst="roundRect">
            <a:avLst>
              <a:gd name="adj" fmla="val 7200"/>
            </a:avLst>
          </a:prstGeom>
          <a:solidFill>
            <a:schemeClr val="bg1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l"/>
            <a:r>
              <a:rPr lang="zh-CN" altLang="en-US" sz="28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优化器： 使用</a:t>
            </a:r>
            <a:r>
              <a:rPr lang="en-GB" altLang="zh-CN" sz="2800" b="1" dirty="0">
                <a:solidFill>
                  <a:srgbClr val="0D0D0D"/>
                </a:solidFill>
                <a:highlight>
                  <a:srgbClr val="FFFFFF"/>
                </a:highlight>
                <a:latin typeface="Times New Roman Bold" panose="02020503050405090304" charset="0"/>
                <a:ea typeface="宋体" charset="0"/>
                <a:cs typeface="Times New Roman Bold" panose="02020503050405090304" charset="0"/>
              </a:rPr>
              <a:t>Adam</a:t>
            </a:r>
            <a:r>
              <a:rPr lang="zh-CN" altLang="en-US" sz="2800" b="1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优化器</a:t>
            </a:r>
            <a:r>
              <a:rPr lang="zh-CN" altLang="en-US" sz="28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。</a:t>
            </a:r>
            <a:endParaRPr lang="en-US" altLang="zh-CN" sz="2800" dirty="0">
              <a:solidFill>
                <a:srgbClr val="0D0D0D"/>
              </a:solidFill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algn="l"/>
            <a:r>
              <a:rPr lang="en-GB" altLang="zh-CN" sz="2800" dirty="0">
                <a:solidFill>
                  <a:srgbClr val="0D0D0D"/>
                </a:solidFill>
                <a:highlight>
                  <a:srgbClr val="FFFFFF"/>
                </a:highlight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Adam</a:t>
            </a:r>
            <a:r>
              <a:rPr lang="zh-CN" altLang="en-US" sz="28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结合了自适应学习率调整和动量优化的特性。适应医学影像分割的复杂模型，加速收敛过程，获得稳定的训练结果。</a:t>
            </a:r>
            <a:endParaRPr lang="en-US" altLang="zh-CN" sz="2400" i="0" dirty="0">
              <a:solidFill>
                <a:srgbClr val="FFFFFF"/>
              </a:solidFill>
              <a:latin typeface="宋体" charset="0"/>
              <a:ea typeface="宋体" charset="0"/>
              <a:cs typeface="宋体" charset="0"/>
              <a:sym typeface="Helvetica Neue Medium" panose="020005030000000200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6488" y="3531050"/>
            <a:ext cx="4307303" cy="171216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isk-storage system design"/>
          <p:cNvSpPr txBox="1">
            <a:spLocks noGrp="1"/>
          </p:cNvSpPr>
          <p:nvPr>
            <p:ph type="title"/>
          </p:nvPr>
        </p:nvSpPr>
        <p:spPr>
          <a:xfrm>
            <a:off x="699135" y="484716"/>
            <a:ext cx="11607800" cy="1016001"/>
          </a:xfrm>
          <a:prstGeom prst="rect">
            <a:avLst/>
          </a:prstGeom>
          <a:effectLst>
            <a:outerShdw blurRad="38100" dist="38100" dir="2132450" rotWithShape="0">
              <a:srgbClr val="000000">
                <a:alpha val="50000"/>
              </a:srgbClr>
            </a:outerShdw>
          </a:effectLst>
        </p:spPr>
        <p:txBody>
          <a:bodyPr>
            <a:normAutofit fontScale="90000"/>
          </a:bodyPr>
          <a:lstStyle>
            <a:lvl1pPr defTabSz="1716405">
              <a:defRPr sz="5940" spc="-118">
                <a:solidFill>
                  <a:srgbClr val="E8575C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研究内容与方法</a:t>
            </a:r>
            <a:br>
              <a:rPr lang="zh-CN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/>
          </a:p>
        </p:txBody>
      </p:sp>
      <p:sp>
        <p:nvSpPr>
          <p:cNvPr id="173" name="矩形"/>
          <p:cNvSpPr/>
          <p:nvPr/>
        </p:nvSpPr>
        <p:spPr>
          <a:xfrm>
            <a:off x="-25400" y="440266"/>
            <a:ext cx="194916" cy="1016001"/>
          </a:xfrm>
          <a:prstGeom prst="rect">
            <a:avLst/>
          </a:prstGeom>
          <a:solidFill>
            <a:srgbClr val="E857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00224A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/>
          </a:p>
        </p:txBody>
      </p:sp>
      <p:sp>
        <p:nvSpPr>
          <p:cNvPr id="6" name="圆角矩形 5"/>
          <p:cNvSpPr/>
          <p:nvPr>
            <p:custDataLst>
              <p:tags r:id="rId1"/>
            </p:custDataLst>
          </p:nvPr>
        </p:nvSpPr>
        <p:spPr>
          <a:xfrm>
            <a:off x="827701" y="1347770"/>
            <a:ext cx="4514320" cy="802216"/>
          </a:xfrm>
          <a:prstGeom prst="roundRect">
            <a:avLst>
              <a:gd name="adj" fmla="val 7200"/>
            </a:avLst>
          </a:prstGeom>
          <a:solidFill>
            <a:srgbClr val="1D3458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584200"/>
            <a:r>
              <a:rPr lang="en-US" altLang="zh-CN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3.2</a:t>
            </a:r>
            <a:r>
              <a:rPr lang="zh-CN" altLang="en-US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模型训练</a:t>
            </a:r>
            <a:r>
              <a:rPr lang="en-US" altLang="zh-CN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-</a:t>
            </a:r>
            <a:r>
              <a:rPr lang="zh-CN" altLang="en-US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训练参数</a:t>
            </a:r>
            <a:endParaRPr lang="en-US" altLang="zh-CN" sz="3200" b="1" dirty="0">
              <a:solidFill>
                <a:schemeClr val="bg1"/>
              </a:solidFill>
              <a:latin typeface="宋体" charset="0"/>
              <a:ea typeface="宋体" charset="0"/>
              <a:cs typeface="宋体" charset="0"/>
              <a:sym typeface="Helvetica Neue Medium" panose="020005030000000200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31914" y="3531320"/>
            <a:ext cx="102657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4" name="圆角矩形 3"/>
          <p:cNvSpPr/>
          <p:nvPr>
            <p:custDataLst>
              <p:tags r:id="rId2"/>
            </p:custDataLst>
          </p:nvPr>
        </p:nvSpPr>
        <p:spPr>
          <a:xfrm>
            <a:off x="397807" y="4416069"/>
            <a:ext cx="12066909" cy="5016689"/>
          </a:xfrm>
          <a:prstGeom prst="roundRect">
            <a:avLst>
              <a:gd name="adj" fmla="val 7200"/>
            </a:avLst>
          </a:prstGeom>
          <a:solidFill>
            <a:schemeClr val="bg1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l"/>
            <a:endParaRPr lang="en-US" altLang="zh-CN" sz="2400" i="0" dirty="0">
              <a:solidFill>
                <a:srgbClr val="FFFFFF"/>
              </a:solidFill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/>
          <a:srcRect l="1018" t="5498" r="1462" b="5405"/>
          <a:stretch>
            <a:fillRect/>
          </a:stretch>
        </p:blipFill>
        <p:spPr>
          <a:xfrm>
            <a:off x="131010" y="2384528"/>
            <a:ext cx="12742779" cy="179699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8271" y="4575574"/>
            <a:ext cx="11348257" cy="48412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ts val="3080"/>
              </a:lnSpc>
            </a:pPr>
            <a:r>
              <a:rPr lang="en-GB" altLang="zh-CN" sz="2400" i="0" u="none" strike="noStrike" dirty="0">
                <a:solidFill>
                  <a:srgbClr val="0D0D0D"/>
                </a:solidFill>
                <a:effectLst/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Scheduler</a:t>
            </a:r>
            <a:r>
              <a:rPr lang="zh-CN" altLang="en-US" sz="2400" b="1" i="0" u="none" strike="noStrike" dirty="0">
                <a:solidFill>
                  <a:srgbClr val="0D0D0D"/>
                </a:solidFill>
                <a:effectLst/>
                <a:latin typeface="宋体" charset="0"/>
                <a:ea typeface="宋体" charset="0"/>
                <a:cs typeface="宋体" charset="0"/>
              </a:rPr>
              <a:t>选择与性能评估</a:t>
            </a:r>
            <a:endParaRPr lang="zh-CN" altLang="en-US" sz="2400" b="0" i="0" u="none" strike="noStrike" dirty="0">
              <a:solidFill>
                <a:srgbClr val="0D0D0D"/>
              </a:solidFill>
              <a:effectLst/>
              <a:latin typeface="宋体" charset="0"/>
              <a:ea typeface="宋体" charset="0"/>
              <a:cs typeface="宋体" charset="0"/>
            </a:endParaRPr>
          </a:p>
          <a:p>
            <a:pPr marL="342900" indent="-342900" algn="l">
              <a:lnSpc>
                <a:spcPts val="3080"/>
              </a:lnSpc>
              <a:buFont typeface="Wingdings" panose="05000000000000000000" pitchFamily="2" charset="2"/>
              <a:buChar char="l"/>
            </a:pPr>
            <a:r>
              <a:rPr lang="zh-CN" altLang="en-US" sz="2400" b="1" i="0" u="none" strike="noStrike" dirty="0">
                <a:solidFill>
                  <a:srgbClr val="0D0D0D"/>
                </a:solidFill>
                <a:effectLst/>
                <a:latin typeface="宋体" charset="0"/>
                <a:ea typeface="宋体" charset="0"/>
                <a:cs typeface="宋体" charset="0"/>
              </a:rPr>
              <a:t>使用</a:t>
            </a:r>
            <a:r>
              <a:rPr lang="en-GB" altLang="zh-CN" sz="2400" i="0" u="none" strike="noStrike" dirty="0">
                <a:solidFill>
                  <a:srgbClr val="0D0D0D"/>
                </a:solidFill>
                <a:effectLst/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Unet++</a:t>
            </a:r>
            <a:r>
              <a:rPr lang="zh-CN" altLang="en-US" sz="2400" b="1" i="0" u="none" strike="noStrike" dirty="0">
                <a:solidFill>
                  <a:srgbClr val="0D0D0D"/>
                </a:solidFill>
                <a:effectLst/>
                <a:latin typeface="宋体" charset="0"/>
                <a:ea typeface="宋体" charset="0"/>
                <a:cs typeface="宋体" charset="0"/>
              </a:rPr>
              <a:t>时：</a:t>
            </a:r>
            <a:r>
              <a:rPr lang="zh-CN" altLang="en-US" sz="2400" b="0" i="0" u="none" strike="noStrike" dirty="0">
                <a:solidFill>
                  <a:srgbClr val="0D0D0D"/>
                </a:solidFill>
                <a:effectLst/>
                <a:latin typeface="宋体" charset="0"/>
                <a:ea typeface="宋体" charset="0"/>
                <a:cs typeface="宋体" charset="0"/>
              </a:rPr>
              <a:t> 采用</a:t>
            </a:r>
            <a:r>
              <a:rPr lang="en-GB" altLang="zh-CN" sz="2400" b="0" i="0" u="none" strike="noStrike" dirty="0">
                <a:solidFill>
                  <a:srgbClr val="0D0D0D"/>
                </a:solidFill>
                <a:effectLst/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MultiStepLR</a:t>
            </a:r>
            <a:r>
              <a:rPr lang="zh-CN" altLang="en-US" sz="2400" b="0" i="0" u="none" strike="noStrike" dirty="0">
                <a:solidFill>
                  <a:srgbClr val="0D0D0D"/>
                </a:solidFill>
                <a:effectLst/>
                <a:latin typeface="宋体" charset="0"/>
                <a:ea typeface="宋体" charset="0"/>
                <a:cs typeface="宋体" charset="0"/>
              </a:rPr>
              <a:t>调度器，在总训练周期的四分之一时降低学习率至初始学习率的</a:t>
            </a:r>
            <a:r>
              <a:rPr lang="en-US" altLang="zh-CN" sz="2400" b="0" i="0" u="none" strike="noStrike" dirty="0">
                <a:solidFill>
                  <a:srgbClr val="0D0D0D"/>
                </a:solidFill>
                <a:effectLst/>
                <a:latin typeface="宋体" charset="0"/>
                <a:ea typeface="宋体" charset="0"/>
                <a:cs typeface="宋体" charset="0"/>
              </a:rPr>
              <a:t>10%</a:t>
            </a:r>
            <a:r>
              <a:rPr lang="zh-CN" altLang="en-US" sz="2400" b="0" i="0" u="none" strike="noStrike" dirty="0">
                <a:solidFill>
                  <a:srgbClr val="0D0D0D"/>
                </a:solidFill>
                <a:effectLst/>
                <a:latin typeface="宋体" charset="0"/>
                <a:ea typeface="宋体" charset="0"/>
                <a:cs typeface="宋体" charset="0"/>
              </a:rPr>
              <a:t>。此方法有助于快速接近全局最优解。</a:t>
            </a:r>
            <a:endParaRPr lang="en-US" altLang="zh-CN" sz="2400" b="0" i="0" u="none" strike="noStrike" dirty="0">
              <a:solidFill>
                <a:srgbClr val="0D0D0D"/>
              </a:solidFill>
              <a:effectLst/>
              <a:latin typeface="宋体" charset="0"/>
              <a:ea typeface="宋体" charset="0"/>
              <a:cs typeface="宋体" charset="0"/>
            </a:endParaRPr>
          </a:p>
          <a:p>
            <a:pPr marL="342900" indent="-342900" algn="l">
              <a:lnSpc>
                <a:spcPts val="3080"/>
              </a:lnSpc>
              <a:buFont typeface="Wingdings" panose="05000000000000000000" pitchFamily="2" charset="2"/>
              <a:buChar char="l"/>
            </a:pPr>
            <a:r>
              <a:rPr lang="zh-CN" altLang="en-US" sz="2400" b="1" i="0" u="none" strike="noStrike" dirty="0">
                <a:solidFill>
                  <a:srgbClr val="0D0D0D"/>
                </a:solidFill>
                <a:effectLst/>
                <a:latin typeface="宋体" charset="0"/>
                <a:ea typeface="宋体" charset="0"/>
                <a:cs typeface="宋体" charset="0"/>
              </a:rPr>
              <a:t>使用</a:t>
            </a:r>
            <a:r>
              <a:rPr lang="en-GB" altLang="zh-CN" sz="2400" i="0" u="none" strike="noStrike" dirty="0">
                <a:solidFill>
                  <a:srgbClr val="0D0D0D"/>
                </a:solidFill>
                <a:effectLst/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Unet</a:t>
            </a:r>
            <a:r>
              <a:rPr lang="zh-CN" altLang="en-US" sz="2400" b="1" i="0" u="none" strike="noStrike" dirty="0">
                <a:solidFill>
                  <a:srgbClr val="0D0D0D"/>
                </a:solidFill>
                <a:effectLst/>
                <a:latin typeface="宋体" charset="0"/>
                <a:ea typeface="宋体" charset="0"/>
                <a:cs typeface="宋体" charset="0"/>
              </a:rPr>
              <a:t>时：</a:t>
            </a:r>
            <a:r>
              <a:rPr lang="zh-CN" altLang="en-US" sz="2400" b="0" i="0" u="none" strike="noStrike" dirty="0">
                <a:solidFill>
                  <a:srgbClr val="0D0D0D"/>
                </a:solidFill>
                <a:effectLst/>
                <a:latin typeface="宋体" charset="0"/>
                <a:ea typeface="宋体" charset="0"/>
                <a:cs typeface="宋体" charset="0"/>
              </a:rPr>
              <a:t> 使用</a:t>
            </a:r>
            <a:r>
              <a:rPr lang="en-GB" altLang="zh-CN" sz="2400" b="0" i="0" u="none" strike="noStrike" dirty="0">
                <a:solidFill>
                  <a:srgbClr val="0D0D0D"/>
                </a:solidFill>
                <a:effectLst/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CosineAnnealingLR</a:t>
            </a:r>
            <a:r>
              <a:rPr lang="zh-CN" altLang="en-US" sz="2400" b="0" i="0" u="none" strike="noStrike" dirty="0">
                <a:solidFill>
                  <a:srgbClr val="0D0D0D"/>
                </a:solidFill>
                <a:effectLst/>
                <a:latin typeface="宋体" charset="0"/>
                <a:ea typeface="宋体" charset="0"/>
                <a:cs typeface="宋体" charset="0"/>
              </a:rPr>
              <a:t>调度器，根据余弦函数降低学习率，模拟退火过程中的冷却行为。在每个周期的四分之一时刻，将学习率调整为前一学习率的</a:t>
            </a:r>
            <a:r>
              <a:rPr lang="en-US" altLang="zh-CN" sz="2400" b="0" i="0" u="none" strike="noStrike" dirty="0">
                <a:solidFill>
                  <a:srgbClr val="0D0D0D"/>
                </a:solidFill>
                <a:effectLst/>
                <a:latin typeface="宋体" charset="0"/>
                <a:ea typeface="宋体" charset="0"/>
                <a:cs typeface="宋体" charset="0"/>
              </a:rPr>
              <a:t>60%</a:t>
            </a:r>
            <a:r>
              <a:rPr lang="zh-CN" altLang="en-US" sz="2400" b="0" i="0" u="none" strike="noStrike" dirty="0">
                <a:solidFill>
                  <a:srgbClr val="0D0D0D"/>
                </a:solidFill>
                <a:effectLst/>
                <a:latin typeface="宋体" charset="0"/>
                <a:ea typeface="宋体" charset="0"/>
                <a:cs typeface="宋体" charset="0"/>
              </a:rPr>
              <a:t>。</a:t>
            </a:r>
            <a:endParaRPr lang="en-US" altLang="zh-CN" sz="2400" b="0" i="0" u="none" strike="noStrike" dirty="0">
              <a:solidFill>
                <a:srgbClr val="0D0D0D"/>
              </a:solidFill>
              <a:effectLst/>
              <a:latin typeface="宋体" charset="0"/>
              <a:ea typeface="宋体" charset="0"/>
              <a:cs typeface="宋体" charset="0"/>
            </a:endParaRPr>
          </a:p>
          <a:p>
            <a:pPr marL="342900" indent="-342900" algn="l">
              <a:lnSpc>
                <a:spcPts val="3080"/>
              </a:lnSpc>
              <a:buFont typeface="Wingdings" panose="05000000000000000000" pitchFamily="2" charset="2"/>
              <a:buChar char="l"/>
            </a:pPr>
            <a:endParaRPr lang="en-US" altLang="zh-CN" sz="2400" b="0" i="0" u="none" strike="noStrike" dirty="0">
              <a:solidFill>
                <a:srgbClr val="0D0D0D"/>
              </a:solidFill>
              <a:effectLst/>
              <a:latin typeface="宋体" charset="0"/>
              <a:ea typeface="宋体" charset="0"/>
              <a:cs typeface="宋体" charset="0"/>
            </a:endParaRPr>
          </a:p>
          <a:p>
            <a:pPr algn="l">
              <a:lnSpc>
                <a:spcPts val="3080"/>
              </a:lnSpc>
            </a:pPr>
            <a:r>
              <a:rPr lang="en-GB" altLang="zh-CN" sz="2400" i="0" u="none" strike="noStrike" dirty="0">
                <a:solidFill>
                  <a:srgbClr val="0D0D0D"/>
                </a:solidFill>
                <a:effectLst/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Adam</a:t>
            </a:r>
            <a:r>
              <a:rPr lang="zh-CN" altLang="en-US" sz="2400" b="1" i="0" u="none" strike="noStrike" dirty="0">
                <a:solidFill>
                  <a:srgbClr val="0D0D0D"/>
                </a:solidFill>
                <a:effectLst/>
                <a:latin typeface="宋体" charset="0"/>
                <a:ea typeface="宋体" charset="0"/>
                <a:cs typeface="宋体" charset="0"/>
              </a:rPr>
              <a:t>优化器结合调度器：</a:t>
            </a:r>
            <a:r>
              <a:rPr lang="zh-CN" altLang="en-US" sz="2400" b="0" i="0" u="none" strike="noStrike" dirty="0">
                <a:solidFill>
                  <a:srgbClr val="0D0D0D"/>
                </a:solidFill>
                <a:effectLst/>
                <a:latin typeface="宋体" charset="0"/>
                <a:ea typeface="宋体" charset="0"/>
                <a:cs typeface="宋体" charset="0"/>
              </a:rPr>
              <a:t> 在模型训练中，</a:t>
            </a:r>
            <a:r>
              <a:rPr lang="en-GB" altLang="zh-CN" sz="2400" b="0" i="0" u="none" strike="noStrike" dirty="0">
                <a:solidFill>
                  <a:srgbClr val="0D0D0D"/>
                </a:solidFill>
                <a:effectLst/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Adam</a:t>
            </a:r>
            <a:r>
              <a:rPr lang="zh-CN" altLang="en-US" sz="2400" b="0" i="0" u="none" strike="noStrike" dirty="0">
                <a:solidFill>
                  <a:srgbClr val="0D0D0D"/>
                </a:solidFill>
                <a:effectLst/>
                <a:latin typeface="宋体" charset="0"/>
                <a:ea typeface="宋体" charset="0"/>
                <a:cs typeface="宋体" charset="0"/>
              </a:rPr>
              <a:t>优化器结合</a:t>
            </a:r>
            <a:r>
              <a:rPr lang="en-GB" altLang="zh-CN" sz="2400" b="0" i="0" u="none" strike="noStrike" dirty="0">
                <a:solidFill>
                  <a:srgbClr val="0D0D0D"/>
                </a:solidFill>
                <a:effectLst/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MultiStepLR</a:t>
            </a:r>
            <a:r>
              <a:rPr lang="zh-CN" altLang="en-US" sz="2400" b="0" i="0" u="none" strike="noStrike" dirty="0">
                <a:solidFill>
                  <a:srgbClr val="0D0D0D"/>
                </a:solidFill>
                <a:effectLst/>
                <a:latin typeface="宋体" charset="0"/>
                <a:ea typeface="宋体" charset="0"/>
                <a:cs typeface="宋体" charset="0"/>
              </a:rPr>
              <a:t>或</a:t>
            </a:r>
            <a:r>
              <a:rPr lang="en-GB" altLang="zh-CN" sz="2400" b="0" i="0" u="none" strike="noStrike" dirty="0">
                <a:solidFill>
                  <a:srgbClr val="0D0D0D"/>
                </a:solidFill>
                <a:effectLst/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CosineAnnealingLR</a:t>
            </a:r>
            <a:r>
              <a:rPr lang="zh-CN" altLang="en-US" sz="2400" b="0" i="0" u="none" strike="noStrike" dirty="0">
                <a:solidFill>
                  <a:srgbClr val="0D0D0D"/>
                </a:solidFill>
                <a:effectLst/>
                <a:latin typeface="宋体" charset="0"/>
                <a:ea typeface="宋体" charset="0"/>
                <a:cs typeface="宋体" charset="0"/>
              </a:rPr>
              <a:t>调度器，可以更好地控制学习率。</a:t>
            </a:r>
            <a:endParaRPr lang="en-US" altLang="zh-CN" sz="2400" b="0" i="0" u="none" strike="noStrike" dirty="0">
              <a:solidFill>
                <a:srgbClr val="0D0D0D"/>
              </a:solidFill>
              <a:effectLst/>
              <a:latin typeface="宋体" charset="0"/>
              <a:ea typeface="宋体" charset="0"/>
              <a:cs typeface="宋体" charset="0"/>
            </a:endParaRPr>
          </a:p>
          <a:p>
            <a:pPr algn="l">
              <a:lnSpc>
                <a:spcPts val="3080"/>
              </a:lnSpc>
            </a:pPr>
            <a:endParaRPr lang="en-US" altLang="zh-CN" sz="2400" b="0" i="0" u="none" strike="noStrike" dirty="0">
              <a:solidFill>
                <a:srgbClr val="0D0D0D"/>
              </a:solidFill>
              <a:effectLst/>
              <a:latin typeface="宋体" charset="0"/>
              <a:ea typeface="宋体" charset="0"/>
              <a:cs typeface="宋体" charset="0"/>
            </a:endParaRPr>
          </a:p>
          <a:p>
            <a:pPr algn="l">
              <a:lnSpc>
                <a:spcPts val="3080"/>
              </a:lnSpc>
            </a:pPr>
            <a:r>
              <a:rPr lang="zh-CN" altLang="en-US" sz="2400" b="1" i="0" u="none" strike="noStrike" dirty="0">
                <a:solidFill>
                  <a:srgbClr val="0D0D0D"/>
                </a:solidFill>
                <a:effectLst/>
                <a:latin typeface="宋体" charset="0"/>
                <a:ea typeface="宋体" charset="0"/>
                <a:cs typeface="宋体" charset="0"/>
              </a:rPr>
              <a:t>性能评估：</a:t>
            </a:r>
            <a:r>
              <a:rPr lang="zh-CN" altLang="en-US" sz="2400" b="0" i="0" u="none" strike="noStrike" dirty="0">
                <a:solidFill>
                  <a:srgbClr val="0D0D0D"/>
                </a:solidFill>
                <a:effectLst/>
                <a:latin typeface="宋体" charset="0"/>
                <a:ea typeface="宋体" charset="0"/>
                <a:cs typeface="宋体" charset="0"/>
              </a:rPr>
              <a:t> 在模型验证阶段，选择与比赛评价标准相一致的</a:t>
            </a:r>
            <a:r>
              <a:rPr lang="en-GB" altLang="zh-CN" sz="2400" b="0" i="0" u="none" strike="noStrike" dirty="0">
                <a:solidFill>
                  <a:srgbClr val="0D0D0D"/>
                </a:solidFill>
                <a:effectLst/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Dice</a:t>
            </a:r>
            <a:r>
              <a:rPr lang="zh-CN" altLang="en-US" sz="2400" b="0" i="0" u="none" strike="noStrike" dirty="0">
                <a:solidFill>
                  <a:srgbClr val="0D0D0D"/>
                </a:solidFill>
                <a:effectLst/>
                <a:latin typeface="宋体" charset="0"/>
                <a:ea typeface="宋体" charset="0"/>
                <a:cs typeface="宋体" charset="0"/>
              </a:rPr>
              <a:t>系数</a:t>
            </a:r>
            <a:r>
              <a:rPr lang="en-GB" altLang="zh-CN" sz="2400" b="0" i="0" u="none" strike="noStrike" dirty="0">
                <a:solidFill>
                  <a:srgbClr val="0D0D0D"/>
                </a:solidFill>
                <a:effectLst/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（Dice metric）</a:t>
            </a:r>
            <a:r>
              <a:rPr lang="zh-CN" altLang="en-US" sz="2400" b="0" i="0" u="none" strike="noStrike" dirty="0">
                <a:solidFill>
                  <a:srgbClr val="0D0D0D"/>
                </a:solidFill>
                <a:effectLst/>
                <a:latin typeface="宋体" charset="0"/>
                <a:ea typeface="宋体" charset="0"/>
                <a:cs typeface="宋体" charset="0"/>
              </a:rPr>
              <a:t>作为性能评估指标。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宋体" charset="0"/>
              <a:ea typeface="宋体" charset="0"/>
              <a:cs typeface="宋体" charset="0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isk-storage system design"/>
          <p:cNvSpPr txBox="1">
            <a:spLocks noGrp="1"/>
          </p:cNvSpPr>
          <p:nvPr>
            <p:ph type="title"/>
          </p:nvPr>
        </p:nvSpPr>
        <p:spPr>
          <a:xfrm>
            <a:off x="699135" y="484716"/>
            <a:ext cx="11607800" cy="1016001"/>
          </a:xfrm>
          <a:prstGeom prst="rect">
            <a:avLst/>
          </a:prstGeom>
          <a:effectLst>
            <a:outerShdw blurRad="38100" dist="38100" dir="2132450" rotWithShape="0">
              <a:srgbClr val="000000">
                <a:alpha val="50000"/>
              </a:srgbClr>
            </a:outerShdw>
          </a:effectLst>
        </p:spPr>
        <p:txBody>
          <a:bodyPr>
            <a:normAutofit fontScale="90000"/>
          </a:bodyPr>
          <a:lstStyle>
            <a:lvl1pPr defTabSz="1716405">
              <a:defRPr sz="5940" spc="-118">
                <a:solidFill>
                  <a:srgbClr val="E8575C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研究内容与方法</a:t>
            </a:r>
            <a:br>
              <a:rPr lang="zh-CN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/>
          </a:p>
        </p:txBody>
      </p:sp>
      <p:sp>
        <p:nvSpPr>
          <p:cNvPr id="173" name="矩形"/>
          <p:cNvSpPr/>
          <p:nvPr/>
        </p:nvSpPr>
        <p:spPr>
          <a:xfrm>
            <a:off x="-25400" y="440266"/>
            <a:ext cx="194916" cy="1016001"/>
          </a:xfrm>
          <a:prstGeom prst="rect">
            <a:avLst/>
          </a:prstGeom>
          <a:solidFill>
            <a:srgbClr val="E857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00224A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/>
          </a:p>
        </p:txBody>
      </p:sp>
      <p:sp>
        <p:nvSpPr>
          <p:cNvPr id="6" name="圆角矩形 5"/>
          <p:cNvSpPr/>
          <p:nvPr>
            <p:custDataLst>
              <p:tags r:id="rId1"/>
            </p:custDataLst>
          </p:nvPr>
        </p:nvSpPr>
        <p:spPr>
          <a:xfrm>
            <a:off x="827701" y="1347770"/>
            <a:ext cx="4514320" cy="802216"/>
          </a:xfrm>
          <a:prstGeom prst="roundRect">
            <a:avLst>
              <a:gd name="adj" fmla="val 7200"/>
            </a:avLst>
          </a:prstGeom>
          <a:solidFill>
            <a:srgbClr val="1D3458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584200"/>
            <a:r>
              <a:rPr lang="en-US" altLang="zh-CN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4.</a:t>
            </a:r>
            <a:r>
              <a:rPr lang="zh-CN" altLang="en-US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分割效果可视化</a:t>
            </a:r>
            <a:endParaRPr lang="en-US" altLang="zh-CN" sz="3200" b="1" dirty="0">
              <a:solidFill>
                <a:schemeClr val="bg1"/>
              </a:solidFill>
              <a:latin typeface="宋体" charset="0"/>
              <a:ea typeface="宋体" charset="0"/>
              <a:cs typeface="宋体" charset="0"/>
              <a:sym typeface="Helvetica Neue Medium" panose="020005030000000200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31914" y="3531320"/>
            <a:ext cx="102657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4" name="圆角矩形 3"/>
          <p:cNvSpPr/>
          <p:nvPr>
            <p:custDataLst>
              <p:tags r:id="rId2"/>
            </p:custDataLst>
          </p:nvPr>
        </p:nvSpPr>
        <p:spPr>
          <a:xfrm>
            <a:off x="1344720" y="2393020"/>
            <a:ext cx="10315359" cy="1152975"/>
          </a:xfrm>
          <a:prstGeom prst="roundRect">
            <a:avLst>
              <a:gd name="adj" fmla="val 7200"/>
            </a:avLst>
          </a:prstGeom>
          <a:solidFill>
            <a:schemeClr val="bg1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l"/>
            <a:r>
              <a:rPr lang="zh-CN" altLang="en-US" sz="2800" dirty="0">
                <a:solidFill>
                  <a:srgbClr val="0D0D0D"/>
                </a:solidFill>
                <a:latin typeface="宋体" charset="0"/>
                <a:ea typeface="宋体" charset="0"/>
                <a:cs typeface="宋体" charset="0"/>
              </a:rPr>
              <a:t>以</a:t>
            </a:r>
            <a:r>
              <a:rPr lang="zh-CN" altLang="en-US" sz="2800" dirty="0">
                <a:solidFill>
                  <a:srgbClr val="0D0D0D"/>
                </a:solidFill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 </a:t>
            </a:r>
            <a:r>
              <a:rPr lang="en-GB" altLang="zh-CN" sz="2800" dirty="0">
                <a:solidFill>
                  <a:srgbClr val="0D0D0D"/>
                </a:solidFill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task3</a:t>
            </a:r>
            <a:r>
              <a:rPr lang="en-GB" altLang="zh-CN" sz="2800" dirty="0">
                <a:solidFill>
                  <a:srgbClr val="0D0D0D"/>
                </a:solidFill>
                <a:latin typeface="宋体" charset="0"/>
                <a:ea typeface="宋体" charset="0"/>
                <a:cs typeface="宋体" charset="0"/>
              </a:rPr>
              <a:t> </a:t>
            </a:r>
            <a:r>
              <a:rPr lang="zh-CN" altLang="en-US" sz="2800" dirty="0">
                <a:solidFill>
                  <a:srgbClr val="0D0D0D"/>
                </a:solidFill>
                <a:latin typeface="宋体" charset="0"/>
                <a:ea typeface="宋体" charset="0"/>
                <a:cs typeface="宋体" charset="0"/>
              </a:rPr>
              <a:t>为例，下图展示了 </a:t>
            </a:r>
            <a:r>
              <a:rPr lang="en-US" altLang="zh-CN" sz="2800" dirty="0">
                <a:solidFill>
                  <a:srgbClr val="0D0D0D"/>
                </a:solidFill>
                <a:latin typeface="宋体" charset="0"/>
                <a:ea typeface="宋体" charset="0"/>
                <a:cs typeface="宋体" charset="0"/>
              </a:rPr>
              <a:t>500 </a:t>
            </a:r>
            <a:r>
              <a:rPr lang="zh-CN" altLang="en-US" sz="2800" dirty="0">
                <a:solidFill>
                  <a:srgbClr val="0D0D0D"/>
                </a:solidFill>
                <a:latin typeface="宋体" charset="0"/>
                <a:ea typeface="宋体" charset="0"/>
                <a:cs typeface="宋体" charset="0"/>
              </a:rPr>
              <a:t>次迭代中模型训练中 </a:t>
            </a:r>
            <a:r>
              <a:rPr lang="zh-CN" altLang="en-US" sz="2800" dirty="0">
                <a:solidFill>
                  <a:srgbClr val="0D0D0D"/>
                </a:solidFill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loss </a:t>
            </a:r>
            <a:r>
              <a:rPr lang="zh-CN" altLang="en-US" sz="2800" dirty="0">
                <a:solidFill>
                  <a:srgbClr val="0D0D0D"/>
                </a:solidFill>
                <a:latin typeface="宋体" charset="0"/>
                <a:ea typeface="宋体" charset="0"/>
                <a:cs typeface="宋体" charset="0"/>
              </a:rPr>
              <a:t>的变化</a:t>
            </a:r>
            <a:endParaRPr lang="en-US" altLang="zh-CN" sz="2800" dirty="0">
              <a:solidFill>
                <a:srgbClr val="0D0D0D"/>
              </a:solidFill>
              <a:latin typeface="宋体" charset="0"/>
              <a:ea typeface="宋体" charset="0"/>
              <a:cs typeface="宋体" charset="0"/>
              <a:sym typeface="Helvetica Neue Medium" panose="020005030000000200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1769" r="3124" b="12264"/>
          <a:stretch>
            <a:fillRect/>
          </a:stretch>
        </p:blipFill>
        <p:spPr>
          <a:xfrm>
            <a:off x="1673155" y="3818367"/>
            <a:ext cx="9829034" cy="545051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isk-storage system design"/>
          <p:cNvSpPr txBox="1">
            <a:spLocks noGrp="1"/>
          </p:cNvSpPr>
          <p:nvPr>
            <p:ph type="title"/>
          </p:nvPr>
        </p:nvSpPr>
        <p:spPr>
          <a:xfrm>
            <a:off x="699135" y="484716"/>
            <a:ext cx="11607800" cy="1016001"/>
          </a:xfrm>
          <a:prstGeom prst="rect">
            <a:avLst/>
          </a:prstGeom>
          <a:effectLst>
            <a:outerShdw blurRad="38100" dist="38100" dir="2132450" rotWithShape="0">
              <a:srgbClr val="000000">
                <a:alpha val="50000"/>
              </a:srgbClr>
            </a:outerShdw>
          </a:effectLst>
        </p:spPr>
        <p:txBody>
          <a:bodyPr>
            <a:normAutofit fontScale="90000"/>
          </a:bodyPr>
          <a:lstStyle>
            <a:lvl1pPr defTabSz="1716405">
              <a:defRPr sz="5940" spc="-118">
                <a:solidFill>
                  <a:srgbClr val="E8575C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实验结果与分析</a:t>
            </a:r>
            <a:br>
              <a:rPr lang="zh-CN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/>
          </a:p>
        </p:txBody>
      </p:sp>
      <p:sp>
        <p:nvSpPr>
          <p:cNvPr id="173" name="矩形"/>
          <p:cNvSpPr/>
          <p:nvPr/>
        </p:nvSpPr>
        <p:spPr>
          <a:xfrm>
            <a:off x="-25400" y="440266"/>
            <a:ext cx="194916" cy="1016001"/>
          </a:xfrm>
          <a:prstGeom prst="rect">
            <a:avLst/>
          </a:prstGeom>
          <a:solidFill>
            <a:srgbClr val="E857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00224A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/>
          </a:p>
        </p:txBody>
      </p:sp>
      <p:sp>
        <p:nvSpPr>
          <p:cNvPr id="6" name="圆角矩形 5"/>
          <p:cNvSpPr/>
          <p:nvPr>
            <p:custDataLst>
              <p:tags r:id="rId1"/>
            </p:custDataLst>
          </p:nvPr>
        </p:nvSpPr>
        <p:spPr>
          <a:xfrm>
            <a:off x="827701" y="1347770"/>
            <a:ext cx="4450152" cy="802216"/>
          </a:xfrm>
          <a:prstGeom prst="roundRect">
            <a:avLst>
              <a:gd name="adj" fmla="val 7200"/>
            </a:avLst>
          </a:prstGeom>
          <a:solidFill>
            <a:srgbClr val="1D3458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584200"/>
            <a:r>
              <a:rPr lang="en-US" altLang="zh-CN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1.</a:t>
            </a:r>
            <a:r>
              <a:rPr lang="zh-CN" altLang="en-US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效果展示（验证集）</a:t>
            </a:r>
            <a:endParaRPr lang="en-US" altLang="zh-CN" sz="3200" b="1" dirty="0">
              <a:solidFill>
                <a:schemeClr val="bg1"/>
              </a:solidFill>
              <a:latin typeface="宋体" charset="0"/>
              <a:ea typeface="宋体" charset="0"/>
              <a:cs typeface="宋体" charset="0"/>
              <a:sym typeface="Helvetica Neue Medium" panose="020005030000000200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31914" y="3531320"/>
            <a:ext cx="102657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2363771"/>
            <a:ext cx="10388600" cy="717378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isk-storage system design"/>
          <p:cNvSpPr txBox="1">
            <a:spLocks noGrp="1"/>
          </p:cNvSpPr>
          <p:nvPr>
            <p:ph type="title"/>
          </p:nvPr>
        </p:nvSpPr>
        <p:spPr>
          <a:xfrm>
            <a:off x="699135" y="484716"/>
            <a:ext cx="11607800" cy="1016001"/>
          </a:xfrm>
          <a:prstGeom prst="rect">
            <a:avLst/>
          </a:prstGeom>
          <a:effectLst>
            <a:outerShdw blurRad="38100" dist="38100" dir="2132450" rotWithShape="0">
              <a:srgbClr val="000000">
                <a:alpha val="50000"/>
              </a:srgbClr>
            </a:outerShdw>
          </a:effectLst>
        </p:spPr>
        <p:txBody>
          <a:bodyPr>
            <a:normAutofit fontScale="90000"/>
          </a:bodyPr>
          <a:lstStyle>
            <a:lvl1pPr defTabSz="1716405">
              <a:defRPr sz="5940" spc="-118">
                <a:solidFill>
                  <a:srgbClr val="E8575C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实验结果与分析</a:t>
            </a:r>
            <a:br>
              <a:rPr lang="zh-CN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/>
          </a:p>
        </p:txBody>
      </p:sp>
      <p:sp>
        <p:nvSpPr>
          <p:cNvPr id="173" name="矩形"/>
          <p:cNvSpPr/>
          <p:nvPr/>
        </p:nvSpPr>
        <p:spPr>
          <a:xfrm>
            <a:off x="-25400" y="440266"/>
            <a:ext cx="194916" cy="1016001"/>
          </a:xfrm>
          <a:prstGeom prst="rect">
            <a:avLst/>
          </a:prstGeom>
          <a:solidFill>
            <a:srgbClr val="E857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00224A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/>
          </a:p>
        </p:txBody>
      </p:sp>
      <p:sp>
        <p:nvSpPr>
          <p:cNvPr id="6" name="圆角矩形 5"/>
          <p:cNvSpPr/>
          <p:nvPr>
            <p:custDataLst>
              <p:tags r:id="rId1"/>
            </p:custDataLst>
          </p:nvPr>
        </p:nvSpPr>
        <p:spPr>
          <a:xfrm>
            <a:off x="828040" y="1347470"/>
            <a:ext cx="6505575" cy="802005"/>
          </a:xfrm>
          <a:prstGeom prst="roundRect">
            <a:avLst>
              <a:gd name="adj" fmla="val 7200"/>
            </a:avLst>
          </a:prstGeom>
          <a:solidFill>
            <a:srgbClr val="1D3458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584200"/>
            <a:r>
              <a:rPr lang="en-US" altLang="zh-CN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1.</a:t>
            </a:r>
            <a:r>
              <a:rPr lang="zh-CN" altLang="en-US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效果展示（测试集</a:t>
            </a:r>
            <a:r>
              <a:rPr lang="en-US" altLang="zh-CN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+</a:t>
            </a:r>
            <a:r>
              <a:rPr lang="zh-CN" altLang="en-US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比赛结果）</a:t>
            </a:r>
            <a:endParaRPr lang="en-US" altLang="zh-CN" sz="3200" b="1" dirty="0">
              <a:solidFill>
                <a:schemeClr val="bg1"/>
              </a:solidFill>
              <a:latin typeface="宋体" charset="0"/>
              <a:ea typeface="宋体" charset="0"/>
              <a:cs typeface="宋体" charset="0"/>
              <a:sym typeface="Helvetica Neue Medium" panose="020005030000000200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31914" y="3531320"/>
            <a:ext cx="102657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-1" r="1103" b="5028"/>
          <a:stretch>
            <a:fillRect/>
          </a:stretch>
        </p:blipFill>
        <p:spPr>
          <a:xfrm>
            <a:off x="820293" y="2363771"/>
            <a:ext cx="6823242" cy="69091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4269" r="2287"/>
          <a:stretch>
            <a:fillRect/>
          </a:stretch>
        </p:blipFill>
        <p:spPr>
          <a:xfrm>
            <a:off x="7844589" y="4669462"/>
            <a:ext cx="4983824" cy="202009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isk-storage system design"/>
          <p:cNvSpPr txBox="1">
            <a:spLocks noGrp="1"/>
          </p:cNvSpPr>
          <p:nvPr>
            <p:ph type="title"/>
          </p:nvPr>
        </p:nvSpPr>
        <p:spPr>
          <a:xfrm>
            <a:off x="699135" y="484716"/>
            <a:ext cx="11607800" cy="1016001"/>
          </a:xfrm>
          <a:prstGeom prst="rect">
            <a:avLst/>
          </a:prstGeom>
          <a:effectLst>
            <a:outerShdw blurRad="38100" dist="38100" dir="2132450" rotWithShape="0">
              <a:srgbClr val="000000">
                <a:alpha val="50000"/>
              </a:srgbClr>
            </a:outerShdw>
          </a:effectLst>
        </p:spPr>
        <p:txBody>
          <a:bodyPr>
            <a:normAutofit fontScale="90000"/>
          </a:bodyPr>
          <a:lstStyle>
            <a:lvl1pPr defTabSz="1716405">
              <a:defRPr sz="5940" spc="-118">
                <a:solidFill>
                  <a:srgbClr val="E8575C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实验结果与分析</a:t>
            </a:r>
            <a:br>
              <a:rPr lang="zh-CN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/>
          </a:p>
        </p:txBody>
      </p:sp>
      <p:sp>
        <p:nvSpPr>
          <p:cNvPr id="173" name="矩形"/>
          <p:cNvSpPr/>
          <p:nvPr/>
        </p:nvSpPr>
        <p:spPr>
          <a:xfrm>
            <a:off x="-25400" y="440266"/>
            <a:ext cx="194916" cy="1016001"/>
          </a:xfrm>
          <a:prstGeom prst="rect">
            <a:avLst/>
          </a:prstGeom>
          <a:solidFill>
            <a:srgbClr val="E857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00224A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/>
          </a:p>
        </p:txBody>
      </p:sp>
      <p:sp>
        <p:nvSpPr>
          <p:cNvPr id="6" name="圆角矩形 5"/>
          <p:cNvSpPr/>
          <p:nvPr>
            <p:custDataLst>
              <p:tags r:id="rId1"/>
            </p:custDataLst>
          </p:nvPr>
        </p:nvSpPr>
        <p:spPr>
          <a:xfrm>
            <a:off x="828336" y="1348405"/>
            <a:ext cx="3904720" cy="802216"/>
          </a:xfrm>
          <a:prstGeom prst="roundRect">
            <a:avLst>
              <a:gd name="adj" fmla="val 7200"/>
            </a:avLst>
          </a:prstGeom>
          <a:solidFill>
            <a:srgbClr val="1D3458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584200"/>
            <a:r>
              <a:rPr lang="en-US" altLang="zh-CN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2.</a:t>
            </a:r>
            <a:r>
              <a:rPr lang="zh-CN" altLang="en-US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模型结果对比</a:t>
            </a:r>
            <a:endParaRPr lang="en-US" altLang="zh-CN" sz="3200" b="1" dirty="0">
              <a:solidFill>
                <a:schemeClr val="bg1"/>
              </a:solidFill>
              <a:latin typeface="宋体" charset="0"/>
              <a:ea typeface="宋体" charset="0"/>
              <a:cs typeface="宋体" charset="0"/>
              <a:sym typeface="Helvetica Neue Medium" panose="020005030000000200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31914" y="3531320"/>
            <a:ext cx="102657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61" y="2660113"/>
            <a:ext cx="11560740" cy="42059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isk-storage system design"/>
          <p:cNvSpPr txBox="1">
            <a:spLocks noGrp="1"/>
          </p:cNvSpPr>
          <p:nvPr>
            <p:ph type="title"/>
          </p:nvPr>
        </p:nvSpPr>
        <p:spPr>
          <a:xfrm>
            <a:off x="699135" y="484716"/>
            <a:ext cx="11607800" cy="1016001"/>
          </a:xfrm>
          <a:prstGeom prst="rect">
            <a:avLst/>
          </a:prstGeom>
          <a:effectLst>
            <a:outerShdw blurRad="38100" dist="38100" dir="2132450" rotWithShape="0">
              <a:srgbClr val="000000">
                <a:alpha val="50000"/>
              </a:srgbClr>
            </a:outerShdw>
          </a:effectLst>
        </p:spPr>
        <p:txBody>
          <a:bodyPr>
            <a:normAutofit fontScale="90000"/>
          </a:bodyPr>
          <a:lstStyle>
            <a:lvl1pPr defTabSz="1716405">
              <a:defRPr sz="5940" spc="-118">
                <a:solidFill>
                  <a:srgbClr val="E8575C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特色与创新</a:t>
            </a:r>
            <a:br>
              <a:rPr lang="zh-CN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/>
          </a:p>
        </p:txBody>
      </p:sp>
      <p:sp>
        <p:nvSpPr>
          <p:cNvPr id="173" name="矩形"/>
          <p:cNvSpPr/>
          <p:nvPr/>
        </p:nvSpPr>
        <p:spPr>
          <a:xfrm>
            <a:off x="-25400" y="440266"/>
            <a:ext cx="194916" cy="1016001"/>
          </a:xfrm>
          <a:prstGeom prst="rect">
            <a:avLst/>
          </a:prstGeom>
          <a:solidFill>
            <a:srgbClr val="E857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00224A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圆角矩形 5"/>
          <p:cNvSpPr/>
          <p:nvPr>
            <p:custDataLst>
              <p:tags r:id="rId1"/>
            </p:custDataLst>
          </p:nvPr>
        </p:nvSpPr>
        <p:spPr>
          <a:xfrm>
            <a:off x="827701" y="1347770"/>
            <a:ext cx="3904720" cy="802216"/>
          </a:xfrm>
          <a:prstGeom prst="roundRect">
            <a:avLst>
              <a:gd name="adj" fmla="val 7200"/>
            </a:avLst>
          </a:prstGeom>
          <a:solidFill>
            <a:srgbClr val="1D3458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584200"/>
            <a:r>
              <a:rPr lang="en-US" altLang="zh-CN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1.</a:t>
            </a:r>
            <a:r>
              <a:rPr lang="zh-CN" altLang="en-US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通道注意力机制</a:t>
            </a:r>
            <a:endParaRPr lang="en-US" altLang="zh-CN" sz="3200" b="1" dirty="0">
              <a:solidFill>
                <a:schemeClr val="bg1"/>
              </a:solidFill>
              <a:latin typeface="宋体" charset="0"/>
              <a:ea typeface="宋体" charset="0"/>
              <a:cs typeface="宋体" charset="0"/>
              <a:sym typeface="Helvetica Neue Medium" panose="020005030000000200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31914" y="3531320"/>
            <a:ext cx="102657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4" name="圆角矩形 3"/>
          <p:cNvSpPr/>
          <p:nvPr>
            <p:custDataLst>
              <p:tags r:id="rId2"/>
            </p:custDataLst>
          </p:nvPr>
        </p:nvSpPr>
        <p:spPr>
          <a:xfrm>
            <a:off x="598716" y="2428978"/>
            <a:ext cx="11707585" cy="6439511"/>
          </a:xfrm>
          <a:prstGeom prst="roundRect">
            <a:avLst>
              <a:gd name="adj" fmla="val 7200"/>
            </a:avLst>
          </a:prstGeom>
          <a:solidFill>
            <a:schemeClr val="bg1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l"/>
            <a:endParaRPr lang="en-US" altLang="zh-CN" sz="2400" i="0" dirty="0">
              <a:solidFill>
                <a:srgbClr val="FFFFFF"/>
              </a:solidFill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8271" y="2737885"/>
            <a:ext cx="11348257" cy="62210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GB" sz="2400" dirty="0">
                <a:solidFill>
                  <a:srgbClr val="0D0D0D"/>
                </a:solidFill>
                <a:latin typeface="宋体" charset="0"/>
                <a:ea typeface="宋体" charset="0"/>
                <a:cs typeface="宋体" charset="0"/>
              </a:rPr>
              <a:t>通</a:t>
            </a:r>
            <a:r>
              <a:rPr lang="zh-CN" altLang="en-US" sz="2400" dirty="0">
                <a:solidFill>
                  <a:srgbClr val="0D0D0D"/>
                </a:solidFill>
                <a:latin typeface="宋体" charset="0"/>
                <a:ea typeface="宋体" charset="0"/>
                <a:cs typeface="宋体" charset="0"/>
              </a:rPr>
              <a:t>道注意力机制</a:t>
            </a:r>
            <a:r>
              <a:rPr lang="zh-CN" altLang="en-US" sz="2400" dirty="0">
                <a:solidFill>
                  <a:srgbClr val="0D0D0D"/>
                </a:solidFill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（</a:t>
            </a:r>
            <a:r>
              <a:rPr lang="en-GB" altLang="zh-CN" sz="2400" dirty="0">
                <a:solidFill>
                  <a:srgbClr val="0D0D0D"/>
                </a:solidFill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CAM</a:t>
            </a:r>
            <a:r>
              <a:rPr lang="zh-CN" altLang="en-GB" sz="2400" dirty="0">
                <a:solidFill>
                  <a:srgbClr val="0D0D0D"/>
                </a:solidFill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）</a:t>
            </a:r>
            <a:r>
              <a:rPr lang="zh-CN" altLang="en-US" sz="2400" dirty="0">
                <a:solidFill>
                  <a:srgbClr val="0D0D0D"/>
                </a:solidFill>
                <a:latin typeface="宋体" charset="0"/>
                <a:ea typeface="宋体" charset="0"/>
                <a:cs typeface="宋体" charset="0"/>
              </a:rPr>
              <a:t>是项目的特色之一，用于增强特征图中的通道间信息交互，提高模型性能。</a:t>
            </a:r>
            <a:endParaRPr lang="en-US" altLang="zh-CN" sz="2400" dirty="0">
              <a:solidFill>
                <a:srgbClr val="0D0D0D"/>
              </a:solidFill>
              <a:latin typeface="宋体" charset="0"/>
              <a:ea typeface="宋体" charset="0"/>
              <a:cs typeface="宋体" charset="0"/>
            </a:endParaRPr>
          </a:p>
          <a:p>
            <a:pPr algn="l"/>
            <a:endParaRPr lang="zh-CN" altLang="en-US" sz="2400" dirty="0">
              <a:solidFill>
                <a:srgbClr val="0D0D0D"/>
              </a:solidFill>
              <a:latin typeface="宋体" charset="0"/>
              <a:ea typeface="宋体" charset="0"/>
              <a:cs typeface="宋体" charset="0"/>
            </a:endParaRPr>
          </a:p>
          <a:p>
            <a:pPr algn="l"/>
            <a:r>
              <a:rPr lang="en-GB" altLang="zh-CN" sz="2800" dirty="0">
                <a:solidFill>
                  <a:srgbClr val="0D0D0D"/>
                </a:solidFill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CAM</a:t>
            </a:r>
            <a:r>
              <a:rPr lang="zh-CN" altLang="en-US" sz="2800" b="1" dirty="0">
                <a:solidFill>
                  <a:srgbClr val="0D0D0D"/>
                </a:solidFill>
                <a:latin typeface="宋体" charset="0"/>
                <a:ea typeface="宋体" charset="0"/>
                <a:cs typeface="宋体" charset="0"/>
              </a:rPr>
              <a:t>架构：</a:t>
            </a:r>
          </a:p>
          <a:p>
            <a:pPr marL="742950" lvl="1" indent="-285750" algn="l">
              <a:buFont typeface="Arial" panose="020B0604020202090204" pitchFamily="34" charset="0"/>
              <a:buChar char="•"/>
            </a:pPr>
            <a:r>
              <a:rPr lang="zh-CN" altLang="en-US" sz="2400" b="1" dirty="0">
                <a:solidFill>
                  <a:srgbClr val="0D0D0D"/>
                </a:solidFill>
                <a:latin typeface="宋体" charset="0"/>
                <a:ea typeface="宋体" charset="0"/>
                <a:cs typeface="宋体" charset="0"/>
              </a:rPr>
              <a:t>平均池化层</a:t>
            </a:r>
            <a:r>
              <a:rPr lang="zh-CN" altLang="en-US" sz="2400" dirty="0">
                <a:solidFill>
                  <a:srgbClr val="0D0D0D"/>
                </a:solidFill>
                <a:latin typeface="宋体" charset="0"/>
                <a:ea typeface="宋体" charset="0"/>
                <a:cs typeface="宋体" charset="0"/>
              </a:rPr>
              <a:t>： 对输入的特征图进行全局平均池化操作，压缩特征图的空间维度为</a:t>
            </a:r>
            <a:r>
              <a:rPr lang="en-US" altLang="zh-CN" sz="2400" dirty="0">
                <a:solidFill>
                  <a:srgbClr val="0D0D0D"/>
                </a:solidFill>
                <a:latin typeface="宋体" charset="0"/>
                <a:ea typeface="宋体" charset="0"/>
                <a:cs typeface="宋体" charset="0"/>
              </a:rPr>
              <a:t>1</a:t>
            </a:r>
            <a:r>
              <a:rPr lang="en-GB" altLang="zh-CN" sz="2400" dirty="0">
                <a:solidFill>
                  <a:srgbClr val="0D0D0D"/>
                </a:solidFill>
                <a:latin typeface="宋体" charset="0"/>
                <a:ea typeface="宋体" charset="0"/>
                <a:cs typeface="宋体" charset="0"/>
              </a:rPr>
              <a:t>x1</a:t>
            </a:r>
            <a:r>
              <a:rPr lang="zh-CN" altLang="en-GB" sz="2400" dirty="0">
                <a:solidFill>
                  <a:srgbClr val="0D0D0D"/>
                </a:solidFill>
                <a:latin typeface="宋体" charset="0"/>
                <a:ea typeface="宋体" charset="0"/>
                <a:cs typeface="宋体" charset="0"/>
              </a:rPr>
              <a:t>，</a:t>
            </a:r>
            <a:r>
              <a:rPr lang="zh-CN" altLang="en-US" sz="2400" dirty="0">
                <a:solidFill>
                  <a:srgbClr val="0D0D0D"/>
                </a:solidFill>
                <a:latin typeface="宋体" charset="0"/>
                <a:ea typeface="宋体" charset="0"/>
                <a:cs typeface="宋体" charset="0"/>
              </a:rPr>
              <a:t>保留每个通道的平均值作为全局特征表示。</a:t>
            </a:r>
          </a:p>
          <a:p>
            <a:pPr marL="742950" lvl="1" indent="-285750" algn="l">
              <a:buFont typeface="Arial" panose="020B0604020202090204" pitchFamily="34" charset="0"/>
              <a:buChar char="•"/>
            </a:pPr>
            <a:r>
              <a:rPr lang="zh-CN" altLang="en-US" sz="2400" b="1" dirty="0">
                <a:solidFill>
                  <a:srgbClr val="0D0D0D"/>
                </a:solidFill>
                <a:latin typeface="宋体" charset="0"/>
                <a:ea typeface="宋体" charset="0"/>
                <a:cs typeface="宋体" charset="0"/>
              </a:rPr>
              <a:t>全连接层</a:t>
            </a:r>
            <a:r>
              <a:rPr lang="zh-CN" altLang="en-US" sz="2400" dirty="0">
                <a:solidFill>
                  <a:srgbClr val="0D0D0D"/>
                </a:solidFill>
                <a:latin typeface="宋体" charset="0"/>
                <a:ea typeface="宋体" charset="0"/>
                <a:cs typeface="宋体" charset="0"/>
              </a:rPr>
              <a:t>： 通过两层全连接层，映射全局特征表示到新的向量空间，包含</a:t>
            </a:r>
            <a:r>
              <a:rPr lang="en-GB" altLang="zh-CN" sz="2400" dirty="0" err="1">
                <a:solidFill>
                  <a:srgbClr val="0D0D0D"/>
                </a:solidFill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ReLU</a:t>
            </a:r>
            <a:r>
              <a:rPr lang="zh-CN" altLang="en-US" sz="2400" dirty="0">
                <a:solidFill>
                  <a:srgbClr val="0D0D0D"/>
                </a:solidFill>
                <a:latin typeface="宋体" charset="0"/>
                <a:ea typeface="宋体" charset="0"/>
                <a:cs typeface="宋体" charset="0"/>
              </a:rPr>
              <a:t>激活函数，增加非线性能力。</a:t>
            </a:r>
          </a:p>
          <a:p>
            <a:pPr marL="742950" lvl="1" indent="-285750" algn="l">
              <a:buFont typeface="Arial" panose="020B0604020202090204" pitchFamily="34" charset="0"/>
              <a:buChar char="•"/>
            </a:pPr>
            <a:r>
              <a:rPr lang="en-GB" altLang="zh-CN" sz="2400" dirty="0" err="1">
                <a:solidFill>
                  <a:srgbClr val="0D0D0D"/>
                </a:solidFill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Sigmoid</a:t>
            </a:r>
            <a:r>
              <a:rPr lang="zh-CN" altLang="en-US" sz="2400" b="1" dirty="0">
                <a:solidFill>
                  <a:srgbClr val="0D0D0D"/>
                </a:solidFill>
                <a:latin typeface="宋体" charset="0"/>
                <a:ea typeface="宋体" charset="0"/>
                <a:cs typeface="宋体" charset="0"/>
              </a:rPr>
              <a:t>函数</a:t>
            </a:r>
            <a:r>
              <a:rPr lang="zh-CN" altLang="en-US" sz="2400" dirty="0">
                <a:solidFill>
                  <a:srgbClr val="0D0D0D"/>
                </a:solidFill>
                <a:latin typeface="宋体" charset="0"/>
                <a:ea typeface="宋体" charset="0"/>
                <a:cs typeface="宋体" charset="0"/>
              </a:rPr>
              <a:t>： 将全连接层的输出通过</a:t>
            </a:r>
            <a:r>
              <a:rPr lang="en-GB" altLang="zh-CN" sz="2400" dirty="0" err="1">
                <a:solidFill>
                  <a:srgbClr val="0D0D0D"/>
                </a:solidFill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Sigmoid</a:t>
            </a:r>
            <a:r>
              <a:rPr lang="zh-CN" altLang="en-US" sz="2400" dirty="0">
                <a:solidFill>
                  <a:srgbClr val="0D0D0D"/>
                </a:solidFill>
                <a:latin typeface="宋体" charset="0"/>
                <a:ea typeface="宋体" charset="0"/>
                <a:cs typeface="宋体" charset="0"/>
              </a:rPr>
              <a:t>函数缩放到</a:t>
            </a:r>
            <a:r>
              <a:rPr lang="en-US" altLang="zh-CN" sz="2400" dirty="0">
                <a:solidFill>
                  <a:srgbClr val="0D0D0D"/>
                </a:solidFill>
                <a:latin typeface="宋体" charset="0"/>
                <a:ea typeface="宋体" charset="0"/>
                <a:cs typeface="宋体" charset="0"/>
              </a:rPr>
              <a:t>[0, 1]</a:t>
            </a:r>
            <a:r>
              <a:rPr lang="zh-CN" altLang="en-US" sz="2400" dirty="0">
                <a:solidFill>
                  <a:srgbClr val="0D0D0D"/>
                </a:solidFill>
                <a:latin typeface="宋体" charset="0"/>
                <a:ea typeface="宋体" charset="0"/>
                <a:cs typeface="宋体" charset="0"/>
              </a:rPr>
              <a:t>范围内，得到每个通道的注意力权重，用于加权原始特征图，产生更强的语义表征。</a:t>
            </a:r>
            <a:endParaRPr lang="en-US" altLang="zh-CN" sz="2400" dirty="0">
              <a:solidFill>
                <a:srgbClr val="0D0D0D"/>
              </a:solidFill>
              <a:latin typeface="宋体" charset="0"/>
              <a:ea typeface="宋体" charset="0"/>
              <a:cs typeface="宋体" charset="0"/>
            </a:endParaRPr>
          </a:p>
          <a:p>
            <a:pPr marL="742950" lvl="1" indent="-285750" algn="l">
              <a:buFont typeface="Arial" panose="020B0604020202090204" pitchFamily="34" charset="0"/>
              <a:buChar char="•"/>
            </a:pPr>
            <a:endParaRPr lang="zh-CN" altLang="en-US" sz="2800" dirty="0">
              <a:solidFill>
                <a:srgbClr val="0D0D0D"/>
              </a:solidFill>
              <a:latin typeface="宋体" charset="0"/>
              <a:ea typeface="宋体" charset="0"/>
              <a:cs typeface="宋体" charset="0"/>
            </a:endParaRPr>
          </a:p>
          <a:p>
            <a:pPr algn="l"/>
            <a:r>
              <a:rPr lang="zh-CN" altLang="en-US" sz="2800" b="1" dirty="0">
                <a:solidFill>
                  <a:srgbClr val="0D0D0D"/>
                </a:solidFill>
                <a:latin typeface="宋体" charset="0"/>
                <a:ea typeface="宋体" charset="0"/>
                <a:cs typeface="宋体" charset="0"/>
              </a:rPr>
              <a:t>优势：</a:t>
            </a:r>
          </a:p>
          <a:p>
            <a:pPr marL="742950" lvl="1" indent="-285750" algn="l"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srgbClr val="0D0D0D"/>
                </a:solidFill>
                <a:latin typeface="宋体" charset="0"/>
                <a:ea typeface="宋体" charset="0"/>
                <a:cs typeface="宋体" charset="0"/>
              </a:rPr>
              <a:t>动态学习每个通道间的关系。</a:t>
            </a:r>
          </a:p>
          <a:p>
            <a:pPr marL="742950" lvl="1" indent="-285750" algn="l"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srgbClr val="0D0D0D"/>
                </a:solidFill>
                <a:latin typeface="宋体" charset="0"/>
                <a:ea typeface="宋体" charset="0"/>
                <a:cs typeface="宋体" charset="0"/>
              </a:rPr>
              <a:t>自适应地调整注意力权重，增强特征图的表示能力。</a:t>
            </a:r>
          </a:p>
          <a:p>
            <a:pPr marL="742950" lvl="1" indent="-285750" algn="l">
              <a:buFont typeface="Arial" panose="020B0604020202090204" pitchFamily="34" charset="0"/>
              <a:buChar char="•"/>
            </a:pPr>
            <a:r>
              <a:rPr lang="zh-CN" altLang="en-US" sz="2400" dirty="0">
                <a:solidFill>
                  <a:srgbClr val="0D0D0D"/>
                </a:solidFill>
                <a:latin typeface="宋体" charset="0"/>
                <a:ea typeface="宋体" charset="0"/>
                <a:cs typeface="宋体" charset="0"/>
              </a:rPr>
              <a:t>提高模型的语义分割性能，减少参数数量和计算成本。</a:t>
            </a:r>
          </a:p>
          <a:p>
            <a:pPr algn="l">
              <a:lnSpc>
                <a:spcPts val="3080"/>
              </a:lnSpc>
            </a:pPr>
            <a:endParaRPr lang="zh-CN" altLang="en-US" sz="2400" b="0" i="0" u="none" strike="noStrike" dirty="0">
              <a:solidFill>
                <a:srgbClr val="0D0D0D"/>
              </a:solidFill>
              <a:effectLst/>
              <a:latin typeface="宋体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"/>
          <p:cNvSpPr/>
          <p:nvPr/>
        </p:nvSpPr>
        <p:spPr>
          <a:xfrm>
            <a:off x="7243405" y="6827992"/>
            <a:ext cx="5388571" cy="1962897"/>
          </a:xfrm>
          <a:prstGeom prst="roundRect">
            <a:avLst>
              <a:gd name="adj" fmla="val 22510"/>
            </a:avLst>
          </a:prstGeom>
          <a:solidFill>
            <a:srgbClr val="FFFFFF"/>
          </a:solidFill>
          <a:ln w="12700">
            <a:miter lim="400000"/>
          </a:ln>
          <a:effectLst>
            <a:outerShdw blurRad="114300" dist="110102" dir="213245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lang="zh-CN" altLang="en-US" sz="4000" b="1" dirty="0">
                <a:solidFill>
                  <a:schemeClr val="bg2">
                    <a:lumMod val="10000"/>
                  </a:schemeClr>
                </a:solidFill>
                <a:latin typeface="宋体" charset="0"/>
                <a:ea typeface="宋体" charset="0"/>
              </a:rPr>
              <a:t>总结</a:t>
            </a:r>
            <a:endParaRPr lang="zh-CN" altLang="en-US" sz="4000" b="1" dirty="0">
              <a:latin typeface="宋体" charset="0"/>
              <a:ea typeface="宋体" charset="0"/>
            </a:endParaRPr>
          </a:p>
        </p:txBody>
      </p:sp>
      <p:sp>
        <p:nvSpPr>
          <p:cNvPr id="157" name="Contents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  <a:effectLst>
            <a:outerShdw blurRad="38100" dist="38100" dir="213245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 defTabSz="1716405">
              <a:defRPr sz="5940" spc="-118">
                <a:solidFill>
                  <a:srgbClr val="E8575C"/>
                </a:solidFill>
              </a:defRPr>
            </a:lvl1pPr>
          </a:lstStyle>
          <a:p>
            <a:r>
              <a:rPr lang="zh-CN"/>
              <a:t>大纲</a:t>
            </a:r>
          </a:p>
        </p:txBody>
      </p:sp>
      <p:sp>
        <p:nvSpPr>
          <p:cNvPr id="158" name="圆角矩形"/>
          <p:cNvSpPr/>
          <p:nvPr/>
        </p:nvSpPr>
        <p:spPr>
          <a:xfrm>
            <a:off x="5482733" y="5121938"/>
            <a:ext cx="5388572" cy="2021458"/>
          </a:xfrm>
          <a:prstGeom prst="roundRect">
            <a:avLst>
              <a:gd name="adj" fmla="val 22510"/>
            </a:avLst>
          </a:prstGeom>
          <a:solidFill>
            <a:srgbClr val="FFFFFF"/>
          </a:solidFill>
          <a:ln w="12700">
            <a:miter lim="400000"/>
          </a:ln>
          <a:effectLst>
            <a:outerShdw blurRad="114300" dist="110102" dir="213245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lang="zh-CN" altLang="en-US" sz="4000" b="1" dirty="0">
                <a:solidFill>
                  <a:schemeClr val="bg2">
                    <a:lumMod val="10000"/>
                  </a:schemeClr>
                </a:solidFill>
                <a:latin typeface="宋体" charset="0"/>
                <a:ea typeface="宋体" charset="0"/>
              </a:rPr>
              <a:t>结果与分析</a:t>
            </a:r>
            <a:endParaRPr sz="4000" b="1" dirty="0">
              <a:latin typeface="宋体" charset="0"/>
              <a:ea typeface="宋体" charset="0"/>
            </a:endParaRPr>
          </a:p>
        </p:txBody>
      </p:sp>
      <p:sp>
        <p:nvSpPr>
          <p:cNvPr id="159" name="圆角矩形"/>
          <p:cNvSpPr/>
          <p:nvPr/>
        </p:nvSpPr>
        <p:spPr>
          <a:xfrm>
            <a:off x="2942733" y="3413658"/>
            <a:ext cx="5388572" cy="2097533"/>
          </a:xfrm>
          <a:prstGeom prst="roundRect">
            <a:avLst>
              <a:gd name="adj" fmla="val 22510"/>
            </a:avLst>
          </a:prstGeom>
          <a:solidFill>
            <a:srgbClr val="FFFFFF"/>
          </a:solidFill>
          <a:ln w="12700">
            <a:miter lim="400000"/>
          </a:ln>
          <a:effectLst>
            <a:outerShdw blurRad="114300" dist="110102" dir="213245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lnSpc>
                <a:spcPct val="80000"/>
              </a:lnSpc>
              <a:defRPr sz="4000" spc="-79">
                <a:solidFill>
                  <a:srgbClr val="1E3458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宋体" charset="0"/>
                <a:ea typeface="宋体" charset="0"/>
              </a:rPr>
              <a:t>模型选择与部署</a:t>
            </a:r>
          </a:p>
        </p:txBody>
      </p:sp>
      <p:sp>
        <p:nvSpPr>
          <p:cNvPr id="160" name="圆角矩形"/>
          <p:cNvSpPr/>
          <p:nvPr/>
        </p:nvSpPr>
        <p:spPr>
          <a:xfrm>
            <a:off x="364430" y="1635658"/>
            <a:ext cx="5567364" cy="2097533"/>
          </a:xfrm>
          <a:prstGeom prst="roundRect">
            <a:avLst>
              <a:gd name="adj" fmla="val 22510"/>
            </a:avLst>
          </a:prstGeom>
          <a:solidFill>
            <a:srgbClr val="FFFFFF"/>
          </a:solidFill>
          <a:ln w="12700">
            <a:miter lim="400000"/>
          </a:ln>
          <a:effectLst>
            <a:outerShdw blurRad="114300" dist="110102" dir="213245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/>
          </a:p>
        </p:txBody>
      </p:sp>
      <p:sp>
        <p:nvSpPr>
          <p:cNvPr id="161" name="矩形"/>
          <p:cNvSpPr/>
          <p:nvPr/>
        </p:nvSpPr>
        <p:spPr>
          <a:xfrm>
            <a:off x="-25400" y="440266"/>
            <a:ext cx="194916" cy="1016001"/>
          </a:xfrm>
          <a:prstGeom prst="rect">
            <a:avLst/>
          </a:prstGeom>
          <a:solidFill>
            <a:srgbClr val="E857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/>
          </a:p>
        </p:txBody>
      </p:sp>
      <p:sp>
        <p:nvSpPr>
          <p:cNvPr id="162" name="Disk-storage system design"/>
          <p:cNvSpPr txBox="1"/>
          <p:nvPr/>
        </p:nvSpPr>
        <p:spPr>
          <a:xfrm>
            <a:off x="364430" y="1770295"/>
            <a:ext cx="5388571" cy="196289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pPr>
              <a:lnSpc>
                <a:spcPct val="80000"/>
              </a:lnSpc>
              <a:defRPr sz="4000" spc="-79">
                <a:solidFill>
                  <a:srgbClr val="1E3458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宋体" charset="0"/>
                <a:ea typeface="宋体" charset="0"/>
              </a:rPr>
              <a:t>简介</a:t>
            </a:r>
          </a:p>
        </p:txBody>
      </p:sp>
      <p:sp>
        <p:nvSpPr>
          <p:cNvPr id="163" name="File system design"/>
          <p:cNvSpPr txBox="1"/>
          <p:nvPr/>
        </p:nvSpPr>
        <p:spPr>
          <a:xfrm>
            <a:off x="3595092" y="4503166"/>
            <a:ext cx="5388571" cy="196289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pPr>
              <a:lnSpc>
                <a:spcPct val="80000"/>
              </a:lnSpc>
              <a:defRPr sz="4000" spc="-79">
                <a:solidFill>
                  <a:srgbClr val="1E3458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lang="zh-CN" dirty="0"/>
          </a:p>
        </p:txBody>
      </p:sp>
      <p:sp>
        <p:nvSpPr>
          <p:cNvPr id="164" name="Work together"/>
          <p:cNvSpPr txBox="1"/>
          <p:nvPr/>
        </p:nvSpPr>
        <p:spPr>
          <a:xfrm>
            <a:off x="6135092" y="6465951"/>
            <a:ext cx="5388571" cy="196289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pPr>
              <a:lnSpc>
                <a:spcPct val="80000"/>
              </a:lnSpc>
              <a:defRPr sz="4000" spc="-79">
                <a:solidFill>
                  <a:srgbClr val="1E3458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dirty="0"/>
              <a:t>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isk-storage system design"/>
          <p:cNvSpPr txBox="1">
            <a:spLocks noGrp="1"/>
          </p:cNvSpPr>
          <p:nvPr>
            <p:ph type="title"/>
          </p:nvPr>
        </p:nvSpPr>
        <p:spPr>
          <a:xfrm>
            <a:off x="699135" y="484716"/>
            <a:ext cx="11607800" cy="1016001"/>
          </a:xfrm>
          <a:prstGeom prst="rect">
            <a:avLst/>
          </a:prstGeom>
          <a:effectLst>
            <a:outerShdw blurRad="38100" dist="38100" dir="2132450" rotWithShape="0">
              <a:srgbClr val="000000">
                <a:alpha val="50000"/>
              </a:srgbClr>
            </a:outerShdw>
          </a:effectLst>
        </p:spPr>
        <p:txBody>
          <a:bodyPr>
            <a:normAutofit fontScale="90000"/>
          </a:bodyPr>
          <a:lstStyle>
            <a:lvl1pPr defTabSz="1716405">
              <a:defRPr sz="5940" spc="-118">
                <a:solidFill>
                  <a:srgbClr val="E8575C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特色与创新</a:t>
            </a:r>
            <a:br>
              <a:rPr lang="zh-CN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/>
          </a:p>
        </p:txBody>
      </p:sp>
      <p:sp>
        <p:nvSpPr>
          <p:cNvPr id="173" name="矩形"/>
          <p:cNvSpPr/>
          <p:nvPr/>
        </p:nvSpPr>
        <p:spPr>
          <a:xfrm>
            <a:off x="-25400" y="440266"/>
            <a:ext cx="194916" cy="1016001"/>
          </a:xfrm>
          <a:prstGeom prst="rect">
            <a:avLst/>
          </a:prstGeom>
          <a:solidFill>
            <a:srgbClr val="E857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00224A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/>
          </a:p>
        </p:txBody>
      </p:sp>
      <p:sp>
        <p:nvSpPr>
          <p:cNvPr id="6" name="圆角矩形 5"/>
          <p:cNvSpPr/>
          <p:nvPr>
            <p:custDataLst>
              <p:tags r:id="rId1"/>
            </p:custDataLst>
          </p:nvPr>
        </p:nvSpPr>
        <p:spPr>
          <a:xfrm>
            <a:off x="827700" y="1347770"/>
            <a:ext cx="7466067" cy="802216"/>
          </a:xfrm>
          <a:prstGeom prst="roundRect">
            <a:avLst>
              <a:gd name="adj" fmla="val 7200"/>
            </a:avLst>
          </a:prstGeom>
          <a:solidFill>
            <a:srgbClr val="1D3458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584200"/>
            <a:r>
              <a:rPr lang="en-US" altLang="zh-CN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2.</a:t>
            </a:r>
            <a:r>
              <a:rPr lang="zh-CN" altLang="en-US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采用 </a:t>
            </a:r>
            <a:r>
              <a:rPr lang="en-US" altLang="zh-CN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SAM </a:t>
            </a:r>
            <a:r>
              <a:rPr lang="zh-CN" altLang="en-US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大模型进行医学影像分割</a:t>
            </a:r>
            <a:endParaRPr lang="en-US" altLang="zh-CN" sz="3200" b="1" dirty="0">
              <a:solidFill>
                <a:schemeClr val="bg1"/>
              </a:solidFill>
              <a:latin typeface="宋体" charset="0"/>
              <a:ea typeface="宋体" charset="0"/>
              <a:cs typeface="宋体" charset="0"/>
              <a:sym typeface="Helvetica Neue Medium" panose="020005030000000200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31914" y="3531320"/>
            <a:ext cx="102657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4" name="圆角矩形 3"/>
          <p:cNvSpPr/>
          <p:nvPr>
            <p:custDataLst>
              <p:tags r:id="rId2"/>
            </p:custDataLst>
          </p:nvPr>
        </p:nvSpPr>
        <p:spPr>
          <a:xfrm>
            <a:off x="598717" y="2711116"/>
            <a:ext cx="11607800" cy="6157373"/>
          </a:xfrm>
          <a:prstGeom prst="roundRect">
            <a:avLst>
              <a:gd name="adj" fmla="val 7200"/>
            </a:avLst>
          </a:prstGeom>
          <a:solidFill>
            <a:schemeClr val="bg1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l"/>
            <a:endParaRPr lang="en-US" altLang="zh-CN" sz="2400" i="0" dirty="0">
              <a:solidFill>
                <a:srgbClr val="FFFFFF"/>
              </a:solidFill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8271" y="2983949"/>
            <a:ext cx="11348257" cy="57289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28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本团队创新性地在比赛中尝试了</a:t>
            </a:r>
            <a:r>
              <a:rPr lang="en-GB" altLang="zh-CN" sz="280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SAM-Adapter</a:t>
            </a:r>
            <a:r>
              <a:rPr lang="zh-CN" altLang="en-US" sz="2800" b="1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模型。</a:t>
            </a:r>
            <a:br>
              <a:rPr lang="en-US" altLang="zh-CN" sz="2800" b="1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</a:br>
            <a:endParaRPr lang="en-US" altLang="zh-CN" sz="2800" dirty="0">
              <a:solidFill>
                <a:srgbClr val="0D0D0D"/>
              </a:solidFill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algn="l"/>
            <a:r>
              <a:rPr lang="zh-CN" altLang="en-US" sz="28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这是一个针对大型预训练模型</a:t>
            </a:r>
            <a:r>
              <a:rPr lang="en-GB" altLang="zh-CN" sz="28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SAM</a:t>
            </a:r>
            <a:r>
              <a:rPr lang="zh-CN" altLang="en-US" sz="28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进行的修改，特别是为了复杂的医学图像分割任务。</a:t>
            </a:r>
            <a:endParaRPr lang="en-US" altLang="zh-CN" sz="2800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lang="zh-CN" altLang="en-US" sz="28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这种方法将任务特定信息直接整合到</a:t>
            </a:r>
            <a:r>
              <a:rPr lang="en-GB" altLang="zh-CN" sz="28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SAM</a:t>
            </a:r>
            <a:r>
              <a:rPr lang="zh-CN" altLang="en-US" sz="28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网络中，而无需对其进行全面的重新训练。</a:t>
            </a:r>
            <a:endParaRPr lang="en-US" altLang="zh-CN" sz="2800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lang="zh-CN" altLang="en-US" sz="28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该方法使用视觉提示来指导网络关注医学图像的相关特征，从而显著提高了分割准确性和模型的适应性。</a:t>
            </a:r>
            <a:endParaRPr lang="en-US" altLang="zh-CN" sz="2800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algn="l"/>
            <a:endParaRPr lang="en-US" altLang="zh-CN" sz="2800" dirty="0">
              <a:solidFill>
                <a:srgbClr val="0D0D0D"/>
              </a:solidFill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algn="l"/>
            <a:r>
              <a:rPr lang="zh-CN" altLang="en-US" sz="3200" b="1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意义：</a:t>
            </a:r>
            <a:endParaRPr lang="en-US" altLang="zh-CN" sz="3200" b="1" dirty="0">
              <a:solidFill>
                <a:srgbClr val="0D0D0D"/>
              </a:solidFill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algn="l"/>
            <a:r>
              <a:rPr lang="zh-CN" altLang="en-US" sz="28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这可能代表了人工智能在医疗保健应用中的一次突破，为医学诊断和治疗计划提供了一个强大的工具。</a:t>
            </a:r>
            <a:endParaRPr lang="zh-CN" altLang="en-US" sz="2400" dirty="0">
              <a:solidFill>
                <a:srgbClr val="0D0D0D"/>
              </a:solidFill>
              <a:latin typeface="宋体" charset="0"/>
              <a:ea typeface="宋体" charset="0"/>
              <a:cs typeface="宋体" charset="0"/>
            </a:endParaRPr>
          </a:p>
          <a:p>
            <a:pPr algn="l">
              <a:lnSpc>
                <a:spcPts val="3080"/>
              </a:lnSpc>
            </a:pPr>
            <a:endParaRPr lang="zh-CN" altLang="en-US" sz="2400" b="0" i="0" u="none" strike="noStrike" dirty="0">
              <a:solidFill>
                <a:srgbClr val="0D0D0D"/>
              </a:solidFill>
              <a:effectLst/>
              <a:latin typeface="宋体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isk-storage system design"/>
          <p:cNvSpPr txBox="1">
            <a:spLocks noGrp="1"/>
          </p:cNvSpPr>
          <p:nvPr>
            <p:ph type="title"/>
          </p:nvPr>
        </p:nvSpPr>
        <p:spPr>
          <a:xfrm>
            <a:off x="699135" y="484716"/>
            <a:ext cx="11607800" cy="1016001"/>
          </a:xfrm>
          <a:prstGeom prst="rect">
            <a:avLst/>
          </a:prstGeom>
          <a:effectLst>
            <a:outerShdw blurRad="38100" dist="38100" dir="2132450" rotWithShape="0">
              <a:srgbClr val="000000">
                <a:alpha val="50000"/>
              </a:srgbClr>
            </a:outerShdw>
          </a:effectLst>
        </p:spPr>
        <p:txBody>
          <a:bodyPr>
            <a:normAutofit fontScale="90000"/>
          </a:bodyPr>
          <a:lstStyle>
            <a:lvl1pPr defTabSz="1716405">
              <a:defRPr sz="5940" spc="-118">
                <a:solidFill>
                  <a:srgbClr val="E8575C"/>
                </a:solidFill>
              </a:defRPr>
            </a:lvl1pPr>
          </a:lstStyle>
          <a:p>
            <a:br>
              <a:rPr lang="zh-CN" altLang="en-US">
                <a:solidFill>
                  <a:schemeClr val="bg2">
                    <a:lumMod val="10000"/>
                  </a:schemeClr>
                </a:solidFill>
              </a:rPr>
            </a:br>
            <a:endParaRPr lang="en-US"/>
          </a:p>
        </p:txBody>
      </p:sp>
      <p:sp>
        <p:nvSpPr>
          <p:cNvPr id="173" name="矩形"/>
          <p:cNvSpPr/>
          <p:nvPr/>
        </p:nvSpPr>
        <p:spPr>
          <a:xfrm>
            <a:off x="-25400" y="440266"/>
            <a:ext cx="194916" cy="1016001"/>
          </a:xfrm>
          <a:prstGeom prst="rect">
            <a:avLst/>
          </a:prstGeom>
          <a:solidFill>
            <a:srgbClr val="E857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00224A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/>
          </a:p>
        </p:txBody>
      </p:sp>
      <p:sp>
        <p:nvSpPr>
          <p:cNvPr id="153" name="Xudong Zhou"/>
          <p:cNvSpPr txBox="1">
            <a:spLocks noGrp="1"/>
          </p:cNvSpPr>
          <p:nvPr>
            <p:ph type="body" idx="21"/>
          </p:nvPr>
        </p:nvSpPr>
        <p:spPr>
          <a:xfrm>
            <a:off x="669290" y="628650"/>
            <a:ext cx="7212330" cy="1001395"/>
          </a:xfrm>
          <a:prstGeom prst="rect">
            <a:avLst/>
          </a:prstGeom>
        </p:spPr>
        <p:txBody>
          <a:bodyPr>
            <a:normAutofit/>
          </a:bodyPr>
          <a:lstStyle>
            <a:lvl1pPr defTabSz="563245">
              <a:defRPr sz="2305">
                <a:solidFill>
                  <a:srgbClr val="FFFFFF"/>
                </a:solidFill>
              </a:defRPr>
            </a:lvl1pPr>
          </a:lstStyle>
          <a:p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宋体" charset="0"/>
                <a:ea typeface="宋体" charset="0"/>
              </a:rPr>
              <a:t>竞赛结果</a:t>
            </a: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  </a:t>
            </a:r>
            <a:endParaRPr lang="en-US" altLang="en-US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29335" y="8764906"/>
            <a:ext cx="10772775" cy="3473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1">
                <a:solidFill>
                  <a:schemeClr val="bg2">
                    <a:lumMod val="10000"/>
                  </a:schemeClr>
                </a:solidFill>
                <a:sym typeface="+mn-ea"/>
              </a:rPr>
              <a:t> 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2" name="Xudong Zhou"/>
          <p:cNvSpPr txBox="1"/>
          <p:nvPr>
            <p:custDataLst>
              <p:tags r:id="rId1"/>
            </p:custDataLst>
          </p:nvPr>
        </p:nvSpPr>
        <p:spPr>
          <a:xfrm>
            <a:off x="169516" y="7983220"/>
            <a:ext cx="7212330" cy="100139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 defTabSz="563245">
              <a:defRPr sz="2305">
                <a:solidFill>
                  <a:srgbClr val="FFFFFF"/>
                </a:solidFill>
              </a:defRPr>
            </a:lvl1pPr>
          </a:lstStyle>
          <a:p>
            <a:pPr algn="l"/>
            <a:r>
              <a:rPr lang="zh-CN" altLang="en-US" sz="3600" b="1" dirty="0">
                <a:solidFill>
                  <a:schemeClr val="bg2">
                    <a:lumMod val="10000"/>
                  </a:schemeClr>
                </a:solidFill>
                <a:latin typeface="宋体" charset="0"/>
                <a:ea typeface="宋体" charset="0"/>
                <a:cs typeface="宋体" charset="0"/>
              </a:rPr>
              <a:t>小组分工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宋体" charset="0"/>
                <a:ea typeface="宋体" charset="0"/>
                <a:cs typeface="宋体" charset="0"/>
              </a:rPr>
              <a:t>：</a:t>
            </a:r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宋体" charset="0"/>
                <a:ea typeface="宋体" charset="0"/>
                <a:cs typeface="宋体" charset="0"/>
              </a:rPr>
              <a:t> 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宋体" charset="0"/>
                <a:ea typeface="宋体" charset="0"/>
                <a:cs typeface="宋体" charset="0"/>
              </a:rPr>
              <a:t>  </a:t>
            </a:r>
            <a:endParaRPr lang="en-US" altLang="en-US" sz="1200" dirty="0">
              <a:solidFill>
                <a:schemeClr val="bg2">
                  <a:lumMod val="10000"/>
                </a:schemeClr>
              </a:solidFill>
              <a:latin typeface="宋体" charset="0"/>
              <a:ea typeface="宋体" charset="0"/>
              <a:cs typeface="宋体" charset="0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2455545" y="7533825"/>
          <a:ext cx="9519920" cy="1983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3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9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>
                          <a:solidFill>
                            <a:schemeClr val="bg1"/>
                          </a:solidFill>
                          <a:latin typeface="宋体" charset="0"/>
                          <a:ea typeface="宋体" charset="0"/>
                        </a:rPr>
                        <a:t>姓名</a:t>
                      </a:r>
                    </a:p>
                  </a:txBody>
                  <a:tcPr anchor="ctr"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宋体" charset="0"/>
                          <a:ea typeface="宋体" charset="0"/>
                        </a:rPr>
                        <a:t>负责内容</a:t>
                      </a:r>
                    </a:p>
                  </a:txBody>
                  <a:tcPr anchor="ctr"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9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宋体" charset="0"/>
                          <a:ea typeface="宋体" charset="0"/>
                        </a:rPr>
                        <a:t>周旭东</a:t>
                      </a: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宋体" charset="0"/>
                          <a:ea typeface="宋体" charset="0"/>
                        </a:rPr>
                        <a:t>前期调研、模型部署与训练、模型优化</a:t>
                      </a: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9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宋体" charset="0"/>
                          <a:ea typeface="宋体" charset="0"/>
                        </a:rPr>
                        <a:t>张晨阳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宋体" charset="0"/>
                          <a:ea typeface="宋体" charset="0"/>
                        </a:rPr>
                        <a:t>前期调研、模型部署与训练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9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宋体" charset="0"/>
                          <a:ea typeface="宋体" charset="0"/>
                        </a:rPr>
                        <a:t>姚嘉豪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宋体" charset="0"/>
                          <a:ea typeface="宋体" charset="0"/>
                          <a:cs typeface="宋体" charset="0"/>
                        </a:rPr>
                        <a:t>模型调研、模型部署、汇报ppt制作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940" y="1282344"/>
            <a:ext cx="4561168" cy="58461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309" y="1282344"/>
            <a:ext cx="6486225" cy="56515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圆角矩形"/>
          <p:cNvSpPr/>
          <p:nvPr/>
        </p:nvSpPr>
        <p:spPr>
          <a:xfrm>
            <a:off x="698499" y="3337649"/>
            <a:ext cx="11607802" cy="3256410"/>
          </a:xfrm>
          <a:prstGeom prst="roundRect">
            <a:avLst>
              <a:gd name="adj" fmla="val 15777"/>
            </a:avLst>
          </a:prstGeom>
          <a:solidFill>
            <a:srgbClr val="1E3458"/>
          </a:solidFill>
          <a:ln w="12700">
            <a:miter lim="400000"/>
          </a:ln>
          <a:effectLst>
            <a:outerShdw blurRad="381000" dist="374674" dir="213245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E8575C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/>
          </a:p>
        </p:txBody>
      </p:sp>
      <p:sp>
        <p:nvSpPr>
          <p:cNvPr id="283" name="Thanks"/>
          <p:cNvSpPr txBox="1">
            <a:spLocks noGrp="1"/>
          </p:cNvSpPr>
          <p:nvPr>
            <p:ph type="ctrTitle"/>
          </p:nvPr>
        </p:nvSpPr>
        <p:spPr>
          <a:xfrm>
            <a:off x="1115086" y="3981944"/>
            <a:ext cx="10774628" cy="1789712"/>
          </a:xfrm>
          <a:prstGeom prst="rect">
            <a:avLst/>
          </a:prstGeom>
        </p:spPr>
        <p:txBody>
          <a:bodyPr/>
          <a:lstStyle>
            <a:lvl1pPr algn="r">
              <a:defRPr sz="8000" spc="-159">
                <a:solidFill>
                  <a:srgbClr val="FFFFFF"/>
                </a:solidFill>
              </a:defRPr>
            </a:lvl1pPr>
          </a:lstStyle>
          <a:p>
            <a:pPr algn="ctr"/>
            <a:r>
              <a:rPr lang="zh-CN" altLang="en-US" dirty="0">
                <a:latin typeface="宋体" charset="0"/>
                <a:ea typeface="宋体" charset="0"/>
              </a:rPr>
              <a:t>谢谢大家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isk-storage system design"/>
          <p:cNvSpPr txBox="1">
            <a:spLocks noGrp="1"/>
          </p:cNvSpPr>
          <p:nvPr>
            <p:ph type="title"/>
          </p:nvPr>
        </p:nvSpPr>
        <p:spPr>
          <a:xfrm>
            <a:off x="699135" y="484716"/>
            <a:ext cx="11607800" cy="1016001"/>
          </a:xfrm>
          <a:prstGeom prst="rect">
            <a:avLst/>
          </a:prstGeom>
          <a:effectLst>
            <a:outerShdw blurRad="38100" dist="38100" dir="2132450" rotWithShape="0">
              <a:srgbClr val="000000">
                <a:alpha val="50000"/>
              </a:srgbClr>
            </a:outerShdw>
          </a:effectLst>
        </p:spPr>
        <p:txBody>
          <a:bodyPr>
            <a:normAutofit fontScale="90000"/>
          </a:bodyPr>
          <a:lstStyle>
            <a:lvl1pPr defTabSz="1716405">
              <a:defRPr sz="5940" spc="-118">
                <a:solidFill>
                  <a:srgbClr val="E8575C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简介</a:t>
            </a:r>
            <a:r>
              <a:rPr lang="en-US" altLang="zh-CN" dirty="0">
                <a:sym typeface="+mn-ea"/>
              </a:rPr>
              <a:t>—1.1</a:t>
            </a:r>
            <a:r>
              <a:rPr lang="zh-CN" altLang="en-US" dirty="0">
                <a:sym typeface="+mn-ea"/>
              </a:rPr>
              <a:t> 联邦学习介绍</a:t>
            </a:r>
            <a:br>
              <a:rPr lang="zh-CN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/>
          </a:p>
        </p:txBody>
      </p:sp>
      <p:sp>
        <p:nvSpPr>
          <p:cNvPr id="173" name="矩形"/>
          <p:cNvSpPr/>
          <p:nvPr/>
        </p:nvSpPr>
        <p:spPr>
          <a:xfrm>
            <a:off x="-25400" y="440266"/>
            <a:ext cx="194916" cy="1016001"/>
          </a:xfrm>
          <a:prstGeom prst="rect">
            <a:avLst/>
          </a:prstGeom>
          <a:solidFill>
            <a:srgbClr val="E857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00224A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/>
          </a:p>
        </p:txBody>
      </p:sp>
      <p:sp>
        <p:nvSpPr>
          <p:cNvPr id="7" name="圆角矩形 6"/>
          <p:cNvSpPr/>
          <p:nvPr>
            <p:custDataLst>
              <p:tags r:id="rId1"/>
            </p:custDataLst>
          </p:nvPr>
        </p:nvSpPr>
        <p:spPr>
          <a:xfrm>
            <a:off x="1593055" y="6457950"/>
            <a:ext cx="9929811" cy="2810934"/>
          </a:xfrm>
          <a:prstGeom prst="roundRect">
            <a:avLst>
              <a:gd name="adj" fmla="val 7200"/>
            </a:avLst>
          </a:prstGeom>
          <a:solidFill>
            <a:schemeClr val="bg1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342900" indent="-342900" defTabSz="584200">
              <a:buFont typeface="Wingdings" panose="05000000000000000000" pitchFamily="2" charset="0"/>
              <a:buChar char="l"/>
            </a:pPr>
            <a:endParaRPr lang="en-US" altLang="zh-CN" sz="2200" i="0" dirty="0">
              <a:solidFill>
                <a:srgbClr val="FFFFFF"/>
              </a:solidFill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00235" y="5895861"/>
            <a:ext cx="9315449" cy="32111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endParaRPr lang="en-US" altLang="zh-CN" sz="2400" b="0" i="0" u="none" strike="noStrike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endParaRPr lang="en-US" altLang="zh-CN" sz="2800" b="0" i="0" u="none" strike="noStrike" dirty="0">
              <a:solidFill>
                <a:srgbClr val="191B1F"/>
              </a:solidFill>
              <a:effectLst/>
              <a:latin typeface="-apple-system"/>
            </a:endParaRPr>
          </a:p>
          <a:p>
            <a:pPr algn="l">
              <a:lnSpc>
                <a:spcPts val="3560"/>
              </a:lnSpc>
            </a:pPr>
            <a:r>
              <a:rPr lang="zh-CN" altLang="en-US" sz="2800" b="0" i="0" u="none" strike="noStrike" dirty="0">
                <a:solidFill>
                  <a:srgbClr val="191B1F"/>
                </a:solidFill>
                <a:effectLst/>
                <a:latin typeface="-apple-system"/>
              </a:rPr>
              <a:t>        </a:t>
            </a:r>
            <a:r>
              <a:rPr lang="zh-CN" altLang="en-US" sz="2800" b="1" i="0" u="none" strike="noStrike" dirty="0">
                <a:solidFill>
                  <a:srgbClr val="191B1F"/>
                </a:solidFill>
                <a:effectLst/>
                <a:latin typeface="-apple-system"/>
              </a:rPr>
              <a:t>联邦学习（</a:t>
            </a:r>
            <a:r>
              <a:rPr lang="en" altLang="zh-CN" sz="2800" b="1" i="0" u="none" strike="noStrike" dirty="0">
                <a:solidFill>
                  <a:srgbClr val="191B1F"/>
                </a:solidFill>
                <a:effectLst/>
                <a:latin typeface="-apple-system"/>
              </a:rPr>
              <a:t>Federated Learning</a:t>
            </a:r>
            <a:r>
              <a:rPr lang="zh-CN" altLang="en" sz="2800" b="1" i="0" u="none" strike="noStrike" dirty="0">
                <a:solidFill>
                  <a:srgbClr val="191B1F"/>
                </a:solidFill>
                <a:effectLst/>
                <a:latin typeface="-apple-system"/>
              </a:rPr>
              <a:t>）</a:t>
            </a:r>
            <a:r>
              <a:rPr lang="zh-CN" altLang="en-US" sz="2800" b="0" i="0" u="none" strike="noStrike" dirty="0">
                <a:solidFill>
                  <a:srgbClr val="191B1F"/>
                </a:solidFill>
                <a:effectLst/>
                <a:latin typeface="-apple-system"/>
              </a:rPr>
              <a:t>是一种加密的分布式机器学习新范式。</a:t>
            </a:r>
            <a:endParaRPr lang="en-US" altLang="zh-CN" sz="2800" dirty="0">
              <a:solidFill>
                <a:srgbClr val="191B1F"/>
              </a:solidFill>
              <a:latin typeface="-apple-system"/>
            </a:endParaRPr>
          </a:p>
          <a:p>
            <a:pPr algn="l">
              <a:lnSpc>
                <a:spcPts val="3560"/>
              </a:lnSpc>
            </a:pPr>
            <a:endParaRPr lang="en-US" altLang="zh-CN" sz="2800" dirty="0">
              <a:solidFill>
                <a:srgbClr val="191B1F"/>
              </a:solidFill>
              <a:latin typeface="-apple-system"/>
            </a:endParaRPr>
          </a:p>
          <a:p>
            <a:pPr marL="457200" indent="-457200" algn="l">
              <a:lnSpc>
                <a:spcPts val="3560"/>
              </a:lnSpc>
              <a:buFont typeface="Wingdings" pitchFamily="2" charset="2"/>
              <a:buChar char="l"/>
            </a:pPr>
            <a:r>
              <a:rPr lang="zh-CN" altLang="en-US" sz="2800" b="0" i="0" u="none" strike="noStrike" dirty="0">
                <a:solidFill>
                  <a:srgbClr val="191B1F"/>
                </a:solidFill>
                <a:effectLst/>
                <a:latin typeface="-apple-system"/>
              </a:rPr>
              <a:t>可以让各参与方在</a:t>
            </a:r>
            <a:r>
              <a:rPr lang="zh-CN" altLang="en-US" sz="2800" b="1" i="0" u="none" strike="noStrike" dirty="0">
                <a:solidFill>
                  <a:srgbClr val="191B1F"/>
                </a:solidFill>
                <a:effectLst/>
                <a:latin typeface="-apple-system"/>
              </a:rPr>
              <a:t>数据不出本地</a:t>
            </a:r>
            <a:r>
              <a:rPr lang="zh-CN" altLang="en-US" sz="2800" b="0" i="0" u="none" strike="noStrike" dirty="0">
                <a:solidFill>
                  <a:srgbClr val="191B1F"/>
                </a:solidFill>
                <a:effectLst/>
                <a:latin typeface="-apple-system"/>
              </a:rPr>
              <a:t>的情况下进行协作，实现“</a:t>
            </a:r>
            <a:r>
              <a:rPr lang="zh-CN" altLang="en-US" sz="2800" b="1" i="0" u="none" strike="noStrike" dirty="0">
                <a:solidFill>
                  <a:srgbClr val="191B1F"/>
                </a:solidFill>
                <a:effectLst/>
                <a:latin typeface="-apple-system"/>
              </a:rPr>
              <a:t>知识共享而数据不共享</a:t>
            </a:r>
            <a:r>
              <a:rPr lang="zh-CN" altLang="en-US" sz="2800" b="0" i="0" u="none" strike="noStrike" dirty="0">
                <a:solidFill>
                  <a:srgbClr val="191B1F"/>
                </a:solidFill>
                <a:effectLst/>
                <a:latin typeface="-apple-system"/>
              </a:rPr>
              <a:t>”，提升各自的模型效果。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6D863F-8489-492F-FA93-BECE0D3EF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572" y="1564543"/>
            <a:ext cx="10459654" cy="45688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>
            <p:custDataLst>
              <p:tags r:id="rId1"/>
            </p:custDataLst>
          </p:nvPr>
        </p:nvSpPr>
        <p:spPr>
          <a:xfrm>
            <a:off x="825343" y="7275796"/>
            <a:ext cx="11354116" cy="1796767"/>
          </a:xfrm>
          <a:prstGeom prst="roundRect">
            <a:avLst>
              <a:gd name="adj" fmla="val 7200"/>
            </a:avLst>
          </a:prstGeom>
          <a:solidFill>
            <a:schemeClr val="bg1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342900" indent="-342900" defTabSz="584200">
              <a:buFont typeface="Wingdings" panose="05000000000000000000" pitchFamily="2" charset="0"/>
              <a:buChar char="l"/>
            </a:pPr>
            <a:endParaRPr lang="en-US" altLang="zh-CN" sz="2200" i="0" dirty="0">
              <a:solidFill>
                <a:srgbClr val="FFFFFF"/>
              </a:solidFill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171" name="Disk-storage system design"/>
          <p:cNvSpPr txBox="1">
            <a:spLocks noGrp="1"/>
          </p:cNvSpPr>
          <p:nvPr>
            <p:ph type="title"/>
          </p:nvPr>
        </p:nvSpPr>
        <p:spPr>
          <a:xfrm>
            <a:off x="699135" y="484716"/>
            <a:ext cx="11607800" cy="1016001"/>
          </a:xfrm>
          <a:prstGeom prst="rect">
            <a:avLst/>
          </a:prstGeom>
          <a:effectLst>
            <a:outerShdw blurRad="38100" dist="38100" dir="2132450" rotWithShape="0">
              <a:srgbClr val="000000">
                <a:alpha val="50000"/>
              </a:srgbClr>
            </a:outerShdw>
          </a:effectLst>
        </p:spPr>
        <p:txBody>
          <a:bodyPr>
            <a:normAutofit fontScale="90000"/>
          </a:bodyPr>
          <a:lstStyle>
            <a:lvl1pPr defTabSz="1716405">
              <a:defRPr sz="5940" spc="-118">
                <a:solidFill>
                  <a:srgbClr val="E8575C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简介</a:t>
            </a:r>
            <a:r>
              <a:rPr lang="en-US" altLang="zh-CN" dirty="0">
                <a:sym typeface="+mn-ea"/>
              </a:rPr>
              <a:t>--1.2</a:t>
            </a:r>
            <a:r>
              <a:rPr lang="zh-CN" altLang="en-US" dirty="0">
                <a:sym typeface="+mn-ea"/>
              </a:rPr>
              <a:t> 语义分割介绍</a:t>
            </a:r>
            <a:br>
              <a:rPr lang="zh-CN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/>
          </a:p>
        </p:txBody>
      </p:sp>
      <p:sp>
        <p:nvSpPr>
          <p:cNvPr id="173" name="矩形"/>
          <p:cNvSpPr/>
          <p:nvPr/>
        </p:nvSpPr>
        <p:spPr>
          <a:xfrm>
            <a:off x="-25400" y="440266"/>
            <a:ext cx="194916" cy="1016001"/>
          </a:xfrm>
          <a:prstGeom prst="rect">
            <a:avLst/>
          </a:prstGeom>
          <a:solidFill>
            <a:srgbClr val="E857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00224A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/>
          </a:p>
        </p:txBody>
      </p:sp>
      <p:sp>
        <p:nvSpPr>
          <p:cNvPr id="8" name="文本框 7"/>
          <p:cNvSpPr txBox="1"/>
          <p:nvPr/>
        </p:nvSpPr>
        <p:spPr>
          <a:xfrm>
            <a:off x="1186973" y="7415527"/>
            <a:ext cx="10992485" cy="13952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2800" dirty="0">
                <a:solidFill>
                  <a:srgbClr val="191B1F"/>
                </a:solidFill>
                <a:latin typeface="-apple-system"/>
              </a:rPr>
              <a:t>      </a:t>
            </a:r>
            <a:r>
              <a:rPr lang="zh-CN" altLang="en-US" sz="2800" b="1" dirty="0">
                <a:solidFill>
                  <a:srgbClr val="191B1F"/>
                </a:solidFill>
                <a:latin typeface="-apple-system"/>
              </a:rPr>
              <a:t>语义分割（</a:t>
            </a:r>
            <a:r>
              <a:rPr lang="en" altLang="zh-CN" sz="2800" b="1" dirty="0">
                <a:solidFill>
                  <a:srgbClr val="191B1F"/>
                </a:solidFill>
                <a:latin typeface="-apple-system"/>
              </a:rPr>
              <a:t>semantic segmentation</a:t>
            </a:r>
            <a:r>
              <a:rPr lang="zh-CN" altLang="en-US" sz="2800" b="1" dirty="0">
                <a:solidFill>
                  <a:srgbClr val="191B1F"/>
                </a:solidFill>
                <a:latin typeface="-apple-system"/>
              </a:rPr>
              <a:t>）</a:t>
            </a:r>
            <a:r>
              <a:rPr lang="zh-CN" altLang="en-US" sz="2800" dirty="0">
                <a:solidFill>
                  <a:srgbClr val="191B1F"/>
                </a:solidFill>
                <a:latin typeface="-apple-system"/>
              </a:rPr>
              <a:t>是计算机视觉中的一个方向，实现了图像像素级的分类。它能够将一张图片，按照类别的异同分为多个块。</a:t>
            </a:r>
            <a:endParaRPr lang="en-GB" altLang="zh-CN" sz="2800" dirty="0">
              <a:solidFill>
                <a:srgbClr val="191B1F"/>
              </a:solidFill>
              <a:latin typeface="-apple-system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2064FD-9E99-DC89-1E63-025194B31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220" y="1640446"/>
            <a:ext cx="10008360" cy="525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5893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>
            <p:custDataLst>
              <p:tags r:id="rId1"/>
            </p:custDataLst>
          </p:nvPr>
        </p:nvSpPr>
        <p:spPr>
          <a:xfrm>
            <a:off x="960648" y="7946837"/>
            <a:ext cx="11074824" cy="1468626"/>
          </a:xfrm>
          <a:prstGeom prst="roundRect">
            <a:avLst>
              <a:gd name="adj" fmla="val 7200"/>
            </a:avLst>
          </a:prstGeom>
          <a:solidFill>
            <a:schemeClr val="bg1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342900" indent="-342900" defTabSz="584200">
              <a:buFont typeface="Wingdings" panose="05000000000000000000" pitchFamily="2" charset="0"/>
              <a:buChar char="l"/>
            </a:pPr>
            <a:endParaRPr lang="en-US" altLang="zh-CN" sz="2200" i="0" dirty="0">
              <a:solidFill>
                <a:srgbClr val="FFFFFF"/>
              </a:solidFill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48" y="2299026"/>
            <a:ext cx="5381733" cy="5389937"/>
          </a:xfrm>
          <a:prstGeom prst="rect">
            <a:avLst/>
          </a:prstGeom>
        </p:spPr>
      </p:pic>
      <p:sp>
        <p:nvSpPr>
          <p:cNvPr id="171" name="Disk-storage system design"/>
          <p:cNvSpPr txBox="1">
            <a:spLocks noGrp="1"/>
          </p:cNvSpPr>
          <p:nvPr>
            <p:ph type="title"/>
          </p:nvPr>
        </p:nvSpPr>
        <p:spPr>
          <a:xfrm>
            <a:off x="699135" y="484716"/>
            <a:ext cx="11607800" cy="1016001"/>
          </a:xfrm>
          <a:prstGeom prst="rect">
            <a:avLst/>
          </a:prstGeom>
          <a:effectLst>
            <a:outerShdw blurRad="38100" dist="38100" dir="2132450" rotWithShape="0">
              <a:srgbClr val="000000">
                <a:alpha val="50000"/>
              </a:srgbClr>
            </a:outerShdw>
          </a:effectLst>
        </p:spPr>
        <p:txBody>
          <a:bodyPr>
            <a:normAutofit fontScale="90000"/>
          </a:bodyPr>
          <a:lstStyle>
            <a:lvl1pPr defTabSz="1716405">
              <a:defRPr sz="5940" spc="-118">
                <a:solidFill>
                  <a:srgbClr val="E8575C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简介</a:t>
            </a:r>
            <a:r>
              <a:rPr lang="en-US" altLang="zh-CN" dirty="0">
                <a:sym typeface="+mn-ea"/>
              </a:rPr>
              <a:t>--1.3</a:t>
            </a:r>
            <a:r>
              <a:rPr lang="zh-CN" altLang="en-US" dirty="0">
                <a:sym typeface="+mn-ea"/>
              </a:rPr>
              <a:t> 任务介绍</a:t>
            </a:r>
            <a:br>
              <a:rPr lang="zh-CN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/>
          </a:p>
        </p:txBody>
      </p:sp>
      <p:sp>
        <p:nvSpPr>
          <p:cNvPr id="173" name="矩形"/>
          <p:cNvSpPr/>
          <p:nvPr/>
        </p:nvSpPr>
        <p:spPr>
          <a:xfrm>
            <a:off x="-25400" y="440266"/>
            <a:ext cx="194916" cy="1016001"/>
          </a:xfrm>
          <a:prstGeom prst="rect">
            <a:avLst/>
          </a:prstGeom>
          <a:solidFill>
            <a:srgbClr val="E857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00224A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/>
          </a:p>
        </p:txBody>
      </p:sp>
      <p:sp>
        <p:nvSpPr>
          <p:cNvPr id="8" name="文本框 7"/>
          <p:cNvSpPr txBox="1"/>
          <p:nvPr/>
        </p:nvSpPr>
        <p:spPr>
          <a:xfrm>
            <a:off x="1573415" y="7688964"/>
            <a:ext cx="10733520" cy="15799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endParaRPr lang="en-US" altLang="zh-CN" sz="2400" b="0" i="0" u="none" strike="noStrike" dirty="0">
              <a:solidFill>
                <a:srgbClr val="0D0D0D"/>
              </a:solidFill>
              <a:effectLst/>
              <a:latin typeface="Söhne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CN" altLang="en-US" sz="2400" b="0" i="0" u="none" strike="noStrike" dirty="0">
                <a:solidFill>
                  <a:srgbClr val="0D0D0D"/>
                </a:solidFill>
                <a:effectLst/>
                <a:latin typeface="宋体" charset="0"/>
                <a:ea typeface="宋体" charset="0"/>
                <a:cs typeface="宋体" charset="0"/>
              </a:rPr>
              <a:t>全球范围内，糖尿病性视网膜病变是</a:t>
            </a:r>
            <a:r>
              <a:rPr lang="zh-CN" altLang="en-US" sz="2400" b="1" i="0" u="none" strike="noStrike" dirty="0">
                <a:solidFill>
                  <a:srgbClr val="0D0D0D"/>
                </a:solidFill>
                <a:effectLst/>
                <a:latin typeface="宋体" charset="0"/>
                <a:ea typeface="宋体" charset="0"/>
                <a:cs typeface="宋体" charset="0"/>
              </a:rPr>
              <a:t>主要致盲原因</a:t>
            </a:r>
            <a:r>
              <a:rPr lang="zh-CN" altLang="en-US" sz="2400" b="0" i="0" u="none" strike="noStrike" dirty="0">
                <a:solidFill>
                  <a:srgbClr val="0D0D0D"/>
                </a:solidFill>
                <a:effectLst/>
                <a:latin typeface="宋体" charset="0"/>
                <a:ea typeface="宋体" charset="0"/>
                <a:cs typeface="宋体" charset="0"/>
              </a:rPr>
              <a:t>之一。</a:t>
            </a:r>
            <a:endParaRPr lang="en-US" altLang="zh-CN" sz="2400" b="0" i="0" u="none" strike="noStrike" dirty="0">
              <a:solidFill>
                <a:srgbClr val="0D0D0D"/>
              </a:solidFill>
              <a:effectLst/>
              <a:latin typeface="宋体" charset="0"/>
              <a:ea typeface="宋体" charset="0"/>
              <a:cs typeface="宋体" charset="0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GB" altLang="zh-CN" sz="2400" b="1" i="0" u="none" strike="noStrike" dirty="0">
                <a:solidFill>
                  <a:srgbClr val="0D0D0D"/>
                </a:solidFill>
                <a:effectLst/>
                <a:latin typeface="宋体" charset="0"/>
                <a:ea typeface="宋体" charset="0"/>
                <a:cs typeface="宋体" charset="0"/>
              </a:rPr>
              <a:t>78%</a:t>
            </a:r>
            <a:r>
              <a:rPr lang="zh-CN" altLang="en-US" sz="2400" b="0" i="0" u="none" strike="noStrike" dirty="0">
                <a:solidFill>
                  <a:srgbClr val="0D0D0D"/>
                </a:solidFill>
                <a:effectLst/>
                <a:latin typeface="宋体" charset="0"/>
                <a:ea typeface="宋体" charset="0"/>
                <a:cs typeface="宋体" charset="0"/>
              </a:rPr>
              <a:t>的长期糖尿病患者患有视网膜病变，</a:t>
            </a:r>
            <a:r>
              <a:rPr lang="zh-CN" altLang="en-US" sz="2400" b="1" i="0" u="none" strike="noStrike" dirty="0">
                <a:solidFill>
                  <a:srgbClr val="0D0D0D"/>
                </a:solidFill>
                <a:effectLst/>
                <a:latin typeface="宋体" charset="0"/>
                <a:ea typeface="宋体" charset="0"/>
                <a:cs typeface="宋体" charset="0"/>
              </a:rPr>
              <a:t>诊断需求迫切。</a:t>
            </a:r>
            <a:endParaRPr lang="en-US" altLang="zh-CN" sz="2400" b="1" i="0" u="none" strike="noStrike" dirty="0">
              <a:solidFill>
                <a:srgbClr val="0D0D0D"/>
              </a:solidFill>
              <a:effectLst/>
              <a:latin typeface="宋体" charset="0"/>
              <a:ea typeface="宋体" charset="0"/>
              <a:cs typeface="宋体" charset="0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CN" altLang="en-US" sz="2400" b="0" i="0" u="none" strike="noStrike" dirty="0">
                <a:solidFill>
                  <a:srgbClr val="0D0D0D"/>
                </a:solidFill>
                <a:effectLst/>
                <a:latin typeface="宋体" charset="0"/>
                <a:ea typeface="宋体" charset="0"/>
                <a:cs typeface="宋体" charset="0"/>
              </a:rPr>
              <a:t>目前诊断主要依赖于医生目视检查，存在主观判断、误诊率和漏诊率问题。</a:t>
            </a:r>
            <a:endParaRPr lang="en-US" altLang="zh-CN" sz="2400" b="0" i="0" u="none" strike="noStrike" dirty="0">
              <a:solidFill>
                <a:srgbClr val="0D0D0D"/>
              </a:solidFill>
              <a:effectLst/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F5EE6B3C-7748-3DF9-20ED-E197D9AE0662}"/>
              </a:ext>
            </a:extLst>
          </p:cNvPr>
          <p:cNvSpPr/>
          <p:nvPr/>
        </p:nvSpPr>
        <p:spPr>
          <a:xfrm>
            <a:off x="1059021" y="1313394"/>
            <a:ext cx="5373053" cy="802216"/>
          </a:xfrm>
          <a:prstGeom prst="roundRect">
            <a:avLst>
              <a:gd name="adj" fmla="val 7200"/>
            </a:avLst>
          </a:prstGeom>
          <a:solidFill>
            <a:srgbClr val="1D3458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0" marR="0" indent="4572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0" marR="0" indent="9144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0" marR="0" indent="13716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0" marR="0" indent="18288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0" marR="0" indent="22860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defTabSz="584200"/>
            <a:r>
              <a:rPr lang="zh-CN" altLang="en-US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糖尿病性视网膜病变</a:t>
            </a:r>
            <a:endParaRPr lang="en-US" altLang="zh-CN" sz="3200" b="1" dirty="0">
              <a:solidFill>
                <a:schemeClr val="bg1"/>
              </a:solidFill>
              <a:latin typeface="宋体" charset="0"/>
              <a:ea typeface="宋体" charset="0"/>
              <a:cs typeface="宋体" charset="0"/>
              <a:sym typeface="Helvetica Neue Medium" panose="02000503000000020004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7C8E7A-78B0-19E7-625A-4F5A2C73C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199" y="2299027"/>
            <a:ext cx="5346354" cy="538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5764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EFEFE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isk-storage system design"/>
          <p:cNvSpPr txBox="1">
            <a:spLocks noGrp="1"/>
          </p:cNvSpPr>
          <p:nvPr>
            <p:ph type="title"/>
          </p:nvPr>
        </p:nvSpPr>
        <p:spPr>
          <a:xfrm>
            <a:off x="510359" y="361443"/>
            <a:ext cx="11607800" cy="1016001"/>
          </a:xfrm>
          <a:prstGeom prst="rect">
            <a:avLst/>
          </a:prstGeom>
          <a:effectLst>
            <a:outerShdw blurRad="38100" dist="38100" dir="2132450" rotWithShape="0">
              <a:srgbClr val="000000">
                <a:alpha val="50000"/>
              </a:srgbClr>
            </a:outerShdw>
          </a:effectLst>
        </p:spPr>
        <p:txBody>
          <a:bodyPr>
            <a:normAutofit fontScale="90000"/>
          </a:bodyPr>
          <a:lstStyle>
            <a:lvl1pPr defTabSz="1716405">
              <a:defRPr sz="5940" spc="-118">
                <a:solidFill>
                  <a:srgbClr val="E8575C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简介</a:t>
            </a:r>
            <a:r>
              <a:rPr lang="en-US" altLang="zh-CN" dirty="0">
                <a:sym typeface="+mn-ea"/>
              </a:rPr>
              <a:t>--1.4</a:t>
            </a:r>
            <a:r>
              <a:rPr lang="zh-CN" altLang="en-US" dirty="0">
                <a:sym typeface="+mn-ea"/>
              </a:rPr>
              <a:t>系统框架</a:t>
            </a:r>
            <a:br>
              <a:rPr lang="zh-CN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/>
          </a:p>
        </p:txBody>
      </p:sp>
      <p:sp>
        <p:nvSpPr>
          <p:cNvPr id="173" name="矩形"/>
          <p:cNvSpPr/>
          <p:nvPr/>
        </p:nvSpPr>
        <p:spPr>
          <a:xfrm>
            <a:off x="-45445" y="359818"/>
            <a:ext cx="194916" cy="1016001"/>
          </a:xfrm>
          <a:prstGeom prst="rect">
            <a:avLst/>
          </a:prstGeom>
          <a:solidFill>
            <a:srgbClr val="E857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00224A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/>
          </a:p>
        </p:txBody>
      </p:sp>
      <p:pic>
        <p:nvPicPr>
          <p:cNvPr id="4" name="图形 3" descr="云 纯色填充">
            <a:extLst>
              <a:ext uri="{FF2B5EF4-FFF2-40B4-BE49-F238E27FC236}">
                <a16:creationId xmlns:a16="http://schemas.microsoft.com/office/drawing/2014/main" id="{1D9BF32D-4DDE-3627-B5E4-DB68C83C4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7695" y="823781"/>
            <a:ext cx="2005413" cy="20054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1378C6-2334-A905-D1B1-494CC319841A}"/>
              </a:ext>
            </a:extLst>
          </p:cNvPr>
          <p:cNvSpPr txBox="1"/>
          <p:nvPr/>
        </p:nvSpPr>
        <p:spPr>
          <a:xfrm>
            <a:off x="5478489" y="1754196"/>
            <a:ext cx="2075500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FL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Server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99B8B45-C188-D4C2-D779-AE808E8B1E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7" t="2464" r="1" b="3054"/>
          <a:stretch>
            <a:fillRect/>
          </a:stretch>
        </p:blipFill>
        <p:spPr>
          <a:xfrm>
            <a:off x="1501783" y="4856766"/>
            <a:ext cx="10188357" cy="4467686"/>
          </a:xfrm>
          <a:prstGeom prst="rect">
            <a:avLst/>
          </a:prstGeom>
        </p:spPr>
      </p:pic>
      <p:pic>
        <p:nvPicPr>
          <p:cNvPr id="18" name="图形 17" descr="便携式计算机 纯色填充">
            <a:extLst>
              <a:ext uri="{FF2B5EF4-FFF2-40B4-BE49-F238E27FC236}">
                <a16:creationId xmlns:a16="http://schemas.microsoft.com/office/drawing/2014/main" id="{0040B8E0-8C41-AF88-C25D-6BBE6471EB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6371" y="3230021"/>
            <a:ext cx="1600631" cy="160063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3EA1A6B-574F-3F8B-8BB6-3EE0F4111FE9}"/>
              </a:ext>
            </a:extLst>
          </p:cNvPr>
          <p:cNvSpPr txBox="1"/>
          <p:nvPr/>
        </p:nvSpPr>
        <p:spPr>
          <a:xfrm>
            <a:off x="1088349" y="3771767"/>
            <a:ext cx="1025287" cy="34508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Client</a:t>
            </a: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</a:t>
            </a: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1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62EB896-2909-3A01-786D-EC19649F7AAC}"/>
              </a:ext>
            </a:extLst>
          </p:cNvPr>
          <p:cNvSpPr txBox="1"/>
          <p:nvPr/>
        </p:nvSpPr>
        <p:spPr>
          <a:xfrm>
            <a:off x="7507702" y="3783445"/>
            <a:ext cx="1025287" cy="34508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Client</a:t>
            </a: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</a:t>
            </a:r>
            <a:r>
              <a:rPr lang="en-US" altLang="zh-CN" sz="1800" b="1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DA414C2-A4F5-A356-BFA7-24C1B7EA7C88}"/>
              </a:ext>
            </a:extLst>
          </p:cNvPr>
          <p:cNvSpPr txBox="1"/>
          <p:nvPr/>
        </p:nvSpPr>
        <p:spPr>
          <a:xfrm>
            <a:off x="10977296" y="3821429"/>
            <a:ext cx="1025287" cy="34508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Client</a:t>
            </a: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</a:t>
            </a:r>
            <a:r>
              <a:rPr lang="en-US" altLang="zh-CN" sz="1800" b="1" dirty="0">
                <a:solidFill>
                  <a:schemeClr val="bg2">
                    <a:lumMod val="10000"/>
                  </a:schemeClr>
                </a:solidFill>
              </a:rPr>
              <a:t>N</a:t>
            </a:r>
            <a:endParaRPr kumimoji="0" lang="en-US" altLang="zh-CN" sz="1800" b="1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75152B0-3974-1E06-8733-ECD56CED25A4}"/>
              </a:ext>
            </a:extLst>
          </p:cNvPr>
          <p:cNvSpPr txBox="1"/>
          <p:nvPr/>
        </p:nvSpPr>
        <p:spPr>
          <a:xfrm>
            <a:off x="4325585" y="3778700"/>
            <a:ext cx="1025287" cy="34508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Client</a:t>
            </a: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</a:t>
            </a:r>
            <a:r>
              <a:rPr lang="en-US" altLang="zh-CN" sz="1800" b="1" dirty="0">
                <a:solidFill>
                  <a:schemeClr val="bg2">
                    <a:lumMod val="10000"/>
                  </a:schemeClr>
                </a:solidFill>
              </a:rPr>
              <a:t>2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5B95CBA-0D0C-1D7A-CAF2-CFBE7A1781DA}"/>
              </a:ext>
            </a:extLst>
          </p:cNvPr>
          <p:cNvSpPr txBox="1"/>
          <p:nvPr/>
        </p:nvSpPr>
        <p:spPr>
          <a:xfrm>
            <a:off x="9223303" y="3388462"/>
            <a:ext cx="2160001" cy="1072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173418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.</a:t>
            </a: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srgbClr val="D5D5D5">
                    <a:lumMod val="10000"/>
                  </a:srgbClr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 panose="02000503000000020004"/>
              </a:rPr>
              <a:t>..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D5D5D5">
                  <a:lumMod val="10000"/>
                </a:srgbClr>
              </a:solidFill>
              <a:effectLst/>
              <a:uLnTx/>
              <a:uFillTx/>
              <a:latin typeface="Helvetica Neue"/>
              <a:ea typeface="+mn-ea"/>
              <a:cs typeface="Helvetica Neue"/>
              <a:sym typeface="Helvetica Neue" panose="02000503000000020004"/>
            </a:endParaRPr>
          </a:p>
          <a:p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465D7CC7-9C77-2BF8-7CE7-1F1FBB7978CD}"/>
              </a:ext>
            </a:extLst>
          </p:cNvPr>
          <p:cNvCxnSpPr>
            <a:cxnSpLocks/>
          </p:cNvCxnSpPr>
          <p:nvPr/>
        </p:nvCxnSpPr>
        <p:spPr>
          <a:xfrm flipH="1">
            <a:off x="1813613" y="2011908"/>
            <a:ext cx="3548701" cy="142490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dash"/>
            <a:miter lim="4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ED5615FC-BF5E-3964-7A68-91599D1BB1BB}"/>
              </a:ext>
            </a:extLst>
          </p:cNvPr>
          <p:cNvCxnSpPr>
            <a:cxnSpLocks/>
          </p:cNvCxnSpPr>
          <p:nvPr/>
        </p:nvCxnSpPr>
        <p:spPr>
          <a:xfrm flipH="1">
            <a:off x="5283258" y="2337429"/>
            <a:ext cx="602535" cy="113023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2569756A-728D-B004-4A56-5B2AE2268C1D}"/>
              </a:ext>
            </a:extLst>
          </p:cNvPr>
          <p:cNvCxnSpPr>
            <a:cxnSpLocks/>
          </p:cNvCxnSpPr>
          <p:nvPr/>
        </p:nvCxnSpPr>
        <p:spPr>
          <a:xfrm>
            <a:off x="7352115" y="2369087"/>
            <a:ext cx="537115" cy="109216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pic>
        <p:nvPicPr>
          <p:cNvPr id="38" name="图形 37" descr="Cmd 终端 纯色填充">
            <a:extLst>
              <a:ext uri="{FF2B5EF4-FFF2-40B4-BE49-F238E27FC236}">
                <a16:creationId xmlns:a16="http://schemas.microsoft.com/office/drawing/2014/main" id="{C61EBEC0-065A-CE4D-CF31-575B53D25E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64062" y="3522234"/>
            <a:ext cx="873191" cy="873191"/>
          </a:xfrm>
          <a:prstGeom prst="rect">
            <a:avLst/>
          </a:prstGeom>
        </p:spPr>
      </p:pic>
      <p:pic>
        <p:nvPicPr>
          <p:cNvPr id="41" name="图形 40" descr="Cmd 终端 纯色填充">
            <a:extLst>
              <a:ext uri="{FF2B5EF4-FFF2-40B4-BE49-F238E27FC236}">
                <a16:creationId xmlns:a16="http://schemas.microsoft.com/office/drawing/2014/main" id="{BA268323-87EE-D31C-71C0-44F1CC27FD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58899" y="3569814"/>
            <a:ext cx="831273" cy="831273"/>
          </a:xfrm>
          <a:prstGeom prst="rect">
            <a:avLst/>
          </a:prstGeom>
        </p:spPr>
      </p:pic>
      <p:pic>
        <p:nvPicPr>
          <p:cNvPr id="42" name="图形 41" descr="Cmd 终端 纯色填充">
            <a:extLst>
              <a:ext uri="{FF2B5EF4-FFF2-40B4-BE49-F238E27FC236}">
                <a16:creationId xmlns:a16="http://schemas.microsoft.com/office/drawing/2014/main" id="{780CC612-E8BE-536F-6A3F-71658430F9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61668" y="3569813"/>
            <a:ext cx="831273" cy="831273"/>
          </a:xfrm>
          <a:prstGeom prst="rect">
            <a:avLst/>
          </a:prstGeom>
        </p:spPr>
      </p:pic>
      <p:pic>
        <p:nvPicPr>
          <p:cNvPr id="53" name="图形 52" descr="箭头: 顺时针弯曲 纯色填充">
            <a:extLst>
              <a:ext uri="{FF2B5EF4-FFF2-40B4-BE49-F238E27FC236}">
                <a16:creationId xmlns:a16="http://schemas.microsoft.com/office/drawing/2014/main" id="{F7512EA6-FADA-4D42-6BCF-1AB3D39EC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137387" y="4041972"/>
            <a:ext cx="745638" cy="745638"/>
          </a:xfrm>
          <a:prstGeom prst="rect">
            <a:avLst/>
          </a:prstGeom>
        </p:spPr>
      </p:pic>
      <p:pic>
        <p:nvPicPr>
          <p:cNvPr id="54" name="图形 53" descr="便携式计算机 纯色填充">
            <a:extLst>
              <a:ext uri="{FF2B5EF4-FFF2-40B4-BE49-F238E27FC236}">
                <a16:creationId xmlns:a16="http://schemas.microsoft.com/office/drawing/2014/main" id="{7BA66FF2-B2CB-DDD4-817A-12B65A4D0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26159" y="3258596"/>
            <a:ext cx="1600631" cy="1600631"/>
          </a:xfrm>
          <a:prstGeom prst="rect">
            <a:avLst/>
          </a:prstGeom>
        </p:spPr>
      </p:pic>
      <p:pic>
        <p:nvPicPr>
          <p:cNvPr id="55" name="图形 54" descr="便携式计算机 纯色填充">
            <a:extLst>
              <a:ext uri="{FF2B5EF4-FFF2-40B4-BE49-F238E27FC236}">
                <a16:creationId xmlns:a16="http://schemas.microsoft.com/office/drawing/2014/main" id="{10C89E7D-4A21-7D85-5CD5-7BE50A6A4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11056" y="3273833"/>
            <a:ext cx="1600631" cy="1600631"/>
          </a:xfrm>
          <a:prstGeom prst="rect">
            <a:avLst/>
          </a:prstGeom>
        </p:spPr>
      </p:pic>
      <p:pic>
        <p:nvPicPr>
          <p:cNvPr id="56" name="图形 55" descr="便携式计算机 纯色填充">
            <a:extLst>
              <a:ext uri="{FF2B5EF4-FFF2-40B4-BE49-F238E27FC236}">
                <a16:creationId xmlns:a16="http://schemas.microsoft.com/office/drawing/2014/main" id="{21CF93BD-BED4-3836-8114-D13264FD8D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89625" y="3278563"/>
            <a:ext cx="1600631" cy="1600631"/>
          </a:xfrm>
          <a:prstGeom prst="rect">
            <a:avLst/>
          </a:prstGeom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B1F88414-54B1-38B2-670D-236A197A0FB2}"/>
              </a:ext>
            </a:extLst>
          </p:cNvPr>
          <p:cNvSpPr txBox="1"/>
          <p:nvPr/>
        </p:nvSpPr>
        <p:spPr>
          <a:xfrm>
            <a:off x="2329420" y="4271222"/>
            <a:ext cx="1114088" cy="3795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highlight>
                  <a:srgbClr val="FF00FF"/>
                </a:highlight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</a:t>
            </a: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highlight>
                  <a:srgbClr val="FF00FF"/>
                </a:highlight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Training</a:t>
            </a:r>
            <a:r>
              <a:rPr kumimoji="0" lang="en-US" altLang="zh-CN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highlight>
                  <a:srgbClr val="FF00FF"/>
                </a:highlight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highlight>
                <a:srgbClr val="FF00FF"/>
              </a:highlight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50404E3-B258-8943-1C99-7F24F24603B7}"/>
              </a:ext>
            </a:extLst>
          </p:cNvPr>
          <p:cNvSpPr txBox="1"/>
          <p:nvPr/>
        </p:nvSpPr>
        <p:spPr>
          <a:xfrm>
            <a:off x="5618131" y="4271222"/>
            <a:ext cx="1056379" cy="3795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highlight>
                  <a:srgbClr val="FF00FF"/>
                </a:highlight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</a:t>
            </a: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highlight>
                  <a:srgbClr val="FF00FF"/>
                </a:highlight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Training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highlight>
                <a:srgbClr val="FF00FF"/>
              </a:highlight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1BECCB6-7554-0F3D-8ADF-54C85B694395}"/>
              </a:ext>
            </a:extLst>
          </p:cNvPr>
          <p:cNvSpPr txBox="1"/>
          <p:nvPr/>
        </p:nvSpPr>
        <p:spPr>
          <a:xfrm>
            <a:off x="8799964" y="4271222"/>
            <a:ext cx="1062791" cy="3795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highlight>
                  <a:srgbClr val="FF00FF"/>
                </a:highlight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Training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highlight>
                <a:srgbClr val="FF00FF"/>
              </a:highlight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62" name="右箭头 61">
            <a:extLst>
              <a:ext uri="{FF2B5EF4-FFF2-40B4-BE49-F238E27FC236}">
                <a16:creationId xmlns:a16="http://schemas.microsoft.com/office/drawing/2014/main" id="{ED405A0B-334F-A69C-5ABC-A3705AF724EA}"/>
              </a:ext>
            </a:extLst>
          </p:cNvPr>
          <p:cNvSpPr/>
          <p:nvPr/>
        </p:nvSpPr>
        <p:spPr>
          <a:xfrm>
            <a:off x="2130590" y="3854885"/>
            <a:ext cx="413666" cy="204027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cxnSp>
        <p:nvCxnSpPr>
          <p:cNvPr id="134" name="直线箭头连接符 133">
            <a:extLst>
              <a:ext uri="{FF2B5EF4-FFF2-40B4-BE49-F238E27FC236}">
                <a16:creationId xmlns:a16="http://schemas.microsoft.com/office/drawing/2014/main" id="{3B9EF327-EB09-11AE-99A0-B063A4486FD9}"/>
              </a:ext>
            </a:extLst>
          </p:cNvPr>
          <p:cNvCxnSpPr>
            <a:cxnSpLocks/>
          </p:cNvCxnSpPr>
          <p:nvPr/>
        </p:nvCxnSpPr>
        <p:spPr>
          <a:xfrm>
            <a:off x="7648761" y="2011908"/>
            <a:ext cx="3575366" cy="151032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pic>
        <p:nvPicPr>
          <p:cNvPr id="140" name="图形 139" descr="播放 纯色填充">
            <a:extLst>
              <a:ext uri="{FF2B5EF4-FFF2-40B4-BE49-F238E27FC236}">
                <a16:creationId xmlns:a16="http://schemas.microsoft.com/office/drawing/2014/main" id="{F8A8C41E-6B4A-2D95-B361-A824FAE2B4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9077419">
            <a:off x="1625730" y="3265256"/>
            <a:ext cx="360064" cy="360064"/>
          </a:xfrm>
          <a:prstGeom prst="rect">
            <a:avLst/>
          </a:prstGeom>
        </p:spPr>
      </p:pic>
      <p:pic>
        <p:nvPicPr>
          <p:cNvPr id="141" name="图形 140" descr="播放 纯色填充">
            <a:extLst>
              <a:ext uri="{FF2B5EF4-FFF2-40B4-BE49-F238E27FC236}">
                <a16:creationId xmlns:a16="http://schemas.microsoft.com/office/drawing/2014/main" id="{D817B2E5-7276-B810-6E14-0B603D06B2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7383689">
            <a:off x="5081447" y="3287634"/>
            <a:ext cx="360064" cy="360064"/>
          </a:xfrm>
          <a:prstGeom prst="rect">
            <a:avLst/>
          </a:prstGeom>
        </p:spPr>
      </p:pic>
      <p:pic>
        <p:nvPicPr>
          <p:cNvPr id="142" name="图形 141" descr="播放 纯色填充">
            <a:extLst>
              <a:ext uri="{FF2B5EF4-FFF2-40B4-BE49-F238E27FC236}">
                <a16:creationId xmlns:a16="http://schemas.microsoft.com/office/drawing/2014/main" id="{03ED1EC4-D06E-47BC-7131-1EFB907781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3641566">
            <a:off x="7693067" y="3287634"/>
            <a:ext cx="360064" cy="360064"/>
          </a:xfrm>
          <a:prstGeom prst="rect">
            <a:avLst/>
          </a:prstGeom>
        </p:spPr>
      </p:pic>
      <p:pic>
        <p:nvPicPr>
          <p:cNvPr id="143" name="图形 142" descr="播放 纯色填充">
            <a:extLst>
              <a:ext uri="{FF2B5EF4-FFF2-40B4-BE49-F238E27FC236}">
                <a16:creationId xmlns:a16="http://schemas.microsoft.com/office/drawing/2014/main" id="{D449A67C-D46D-86C1-5977-DC132089AD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52414">
            <a:off x="10979231" y="3302414"/>
            <a:ext cx="360064" cy="360064"/>
          </a:xfrm>
          <a:prstGeom prst="rect">
            <a:avLst/>
          </a:prstGeom>
        </p:spPr>
      </p:pic>
      <p:cxnSp>
        <p:nvCxnSpPr>
          <p:cNvPr id="145" name="直线箭头连接符 144">
            <a:extLst>
              <a:ext uri="{FF2B5EF4-FFF2-40B4-BE49-F238E27FC236}">
                <a16:creationId xmlns:a16="http://schemas.microsoft.com/office/drawing/2014/main" id="{7550FE07-AF72-0E1E-F873-A9D450624288}"/>
              </a:ext>
            </a:extLst>
          </p:cNvPr>
          <p:cNvCxnSpPr>
            <a:cxnSpLocks/>
          </p:cNvCxnSpPr>
          <p:nvPr/>
        </p:nvCxnSpPr>
        <p:spPr>
          <a:xfrm flipV="1">
            <a:off x="3095566" y="2276260"/>
            <a:ext cx="2139451" cy="125445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47" name="直线箭头连接符 146">
            <a:extLst>
              <a:ext uri="{FF2B5EF4-FFF2-40B4-BE49-F238E27FC236}">
                <a16:creationId xmlns:a16="http://schemas.microsoft.com/office/drawing/2014/main" id="{6C6EE137-C996-EEF9-C837-E08A0D793D7D}"/>
              </a:ext>
            </a:extLst>
          </p:cNvPr>
          <p:cNvCxnSpPr>
            <a:cxnSpLocks/>
          </p:cNvCxnSpPr>
          <p:nvPr/>
        </p:nvCxnSpPr>
        <p:spPr>
          <a:xfrm flipH="1" flipV="1">
            <a:off x="6156006" y="2396497"/>
            <a:ext cx="16388" cy="123715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48" name="直线箭头连接符 147">
            <a:extLst>
              <a:ext uri="{FF2B5EF4-FFF2-40B4-BE49-F238E27FC236}">
                <a16:creationId xmlns:a16="http://schemas.microsoft.com/office/drawing/2014/main" id="{7BC59B0E-C7B3-08B9-CDBF-049912388E66}"/>
              </a:ext>
            </a:extLst>
          </p:cNvPr>
          <p:cNvCxnSpPr>
            <a:cxnSpLocks/>
          </p:cNvCxnSpPr>
          <p:nvPr/>
        </p:nvCxnSpPr>
        <p:spPr>
          <a:xfrm flipH="1" flipV="1">
            <a:off x="7596773" y="2311795"/>
            <a:ext cx="1624031" cy="130044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pic>
        <p:nvPicPr>
          <p:cNvPr id="159" name="图形 158" descr="播放 纯色填充">
            <a:extLst>
              <a:ext uri="{FF2B5EF4-FFF2-40B4-BE49-F238E27FC236}">
                <a16:creationId xmlns:a16="http://schemas.microsoft.com/office/drawing/2014/main" id="{8D994B74-0AA8-6F8B-41CA-B555389861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466201">
            <a:off x="5092409" y="2119917"/>
            <a:ext cx="312098" cy="312098"/>
          </a:xfrm>
          <a:prstGeom prst="rect">
            <a:avLst/>
          </a:prstGeom>
        </p:spPr>
      </p:pic>
      <p:pic>
        <p:nvPicPr>
          <p:cNvPr id="160" name="图形 159" descr="播放 纯色填充">
            <a:extLst>
              <a:ext uri="{FF2B5EF4-FFF2-40B4-BE49-F238E27FC236}">
                <a16:creationId xmlns:a16="http://schemas.microsoft.com/office/drawing/2014/main" id="{90C10604-2B02-7F13-3EC4-BC84CB71E8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951824">
            <a:off x="7464622" y="2202088"/>
            <a:ext cx="312098" cy="312098"/>
          </a:xfrm>
          <a:prstGeom prst="rect">
            <a:avLst/>
          </a:prstGeom>
        </p:spPr>
      </p:pic>
      <p:pic>
        <p:nvPicPr>
          <p:cNvPr id="161" name="图形 160" descr="播放 纯色填充">
            <a:extLst>
              <a:ext uri="{FF2B5EF4-FFF2-40B4-BE49-F238E27FC236}">
                <a16:creationId xmlns:a16="http://schemas.microsoft.com/office/drawing/2014/main" id="{73B85EAC-14A3-4F1D-3C0D-1DD722267E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6001233" y="2292502"/>
            <a:ext cx="312098" cy="312098"/>
          </a:xfrm>
          <a:prstGeom prst="rect">
            <a:avLst/>
          </a:prstGeom>
        </p:spPr>
      </p:pic>
      <p:sp>
        <p:nvSpPr>
          <p:cNvPr id="162" name="文本框 161">
            <a:extLst>
              <a:ext uri="{FF2B5EF4-FFF2-40B4-BE49-F238E27FC236}">
                <a16:creationId xmlns:a16="http://schemas.microsoft.com/office/drawing/2014/main" id="{FF4AE659-E402-8977-35AC-6F39DBB878F9}"/>
              </a:ext>
            </a:extLst>
          </p:cNvPr>
          <p:cNvSpPr txBox="1"/>
          <p:nvPr/>
        </p:nvSpPr>
        <p:spPr>
          <a:xfrm>
            <a:off x="745537" y="1301793"/>
            <a:ext cx="2815207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highlight>
                  <a:srgbClr val="FFFF00"/>
                </a:highlight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 For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highlight>
                  <a:srgbClr val="FFFF00"/>
                </a:highlight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highlight>
                  <a:srgbClr val="FFFF00"/>
                </a:highlight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each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highlight>
                  <a:srgbClr val="FFFF00"/>
                </a:highlight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highlight>
                  <a:srgbClr val="FFFF00"/>
                </a:highlight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round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highlight>
                  <a:srgbClr val="FFFF00"/>
                </a:highlight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：</a:t>
            </a: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2384A16E-9F7A-A91A-13F1-193D14BCF97A}"/>
              </a:ext>
            </a:extLst>
          </p:cNvPr>
          <p:cNvSpPr/>
          <p:nvPr/>
        </p:nvSpPr>
        <p:spPr>
          <a:xfrm>
            <a:off x="1314660" y="4815858"/>
            <a:ext cx="10524413" cy="4658689"/>
          </a:xfrm>
          <a:prstGeom prst="rect">
            <a:avLst/>
          </a:prstGeom>
          <a:solidFill>
            <a:schemeClr val="bg1">
              <a:alpha val="7000"/>
            </a:schemeClr>
          </a:solidFill>
          <a:ln w="34925" cap="flat">
            <a:solidFill>
              <a:schemeClr val="bg2">
                <a:lumMod val="10000"/>
              </a:schemeClr>
            </a:solidFill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A77635D6-DBBF-08C4-C65B-C33B773D17C9}"/>
              </a:ext>
            </a:extLst>
          </p:cNvPr>
          <p:cNvSpPr txBox="1"/>
          <p:nvPr/>
        </p:nvSpPr>
        <p:spPr>
          <a:xfrm rot="20271388">
            <a:off x="1717306" y="2300764"/>
            <a:ext cx="3611409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highlight>
                  <a:srgbClr val="00FFFF"/>
                </a:highlight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Deliver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highlight>
                  <a:srgbClr val="00FFFF"/>
                </a:highlight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highlight>
                  <a:srgbClr val="00FFFF"/>
                </a:highlight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global model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highlight>
                <a:srgbClr val="00FFFF"/>
              </a:highlight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D0183D37-61DB-5CB2-6524-8FC7F40F0E98}"/>
              </a:ext>
            </a:extLst>
          </p:cNvPr>
          <p:cNvSpPr txBox="1"/>
          <p:nvPr/>
        </p:nvSpPr>
        <p:spPr>
          <a:xfrm rot="19650310">
            <a:off x="3102167" y="2881304"/>
            <a:ext cx="2314736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highlight>
                  <a:srgbClr val="00FF00"/>
                </a:highlight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Upload self model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highlight>
                <a:srgbClr val="00FF00"/>
              </a:highlight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181" name="右箭头 180">
            <a:extLst>
              <a:ext uri="{FF2B5EF4-FFF2-40B4-BE49-F238E27FC236}">
                <a16:creationId xmlns:a16="http://schemas.microsoft.com/office/drawing/2014/main" id="{45762277-FE69-2316-6C34-B1FA7D7F43C2}"/>
              </a:ext>
            </a:extLst>
          </p:cNvPr>
          <p:cNvSpPr/>
          <p:nvPr/>
        </p:nvSpPr>
        <p:spPr>
          <a:xfrm>
            <a:off x="5314949" y="3911033"/>
            <a:ext cx="413666" cy="204027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182" name="右箭头 181">
            <a:extLst>
              <a:ext uri="{FF2B5EF4-FFF2-40B4-BE49-F238E27FC236}">
                <a16:creationId xmlns:a16="http://schemas.microsoft.com/office/drawing/2014/main" id="{83C8BBA9-3D91-A8F9-675E-6C163A24C2AD}"/>
              </a:ext>
            </a:extLst>
          </p:cNvPr>
          <p:cNvSpPr/>
          <p:nvPr/>
        </p:nvSpPr>
        <p:spPr>
          <a:xfrm>
            <a:off x="8523368" y="3927075"/>
            <a:ext cx="413666" cy="204027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pic>
        <p:nvPicPr>
          <p:cNvPr id="183" name="图形 182" descr="箭头: 顺时针弯曲 纯色填充">
            <a:extLst>
              <a:ext uri="{FF2B5EF4-FFF2-40B4-BE49-F238E27FC236}">
                <a16:creationId xmlns:a16="http://schemas.microsoft.com/office/drawing/2014/main" id="{A689E51D-3B1B-F640-26FB-27C7237F7A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7063175" y="1140560"/>
            <a:ext cx="745638" cy="745638"/>
          </a:xfrm>
          <a:prstGeom prst="rect">
            <a:avLst/>
          </a:prstGeom>
        </p:spPr>
      </p:pic>
      <p:sp>
        <p:nvSpPr>
          <p:cNvPr id="184" name="文本框 183">
            <a:extLst>
              <a:ext uri="{FF2B5EF4-FFF2-40B4-BE49-F238E27FC236}">
                <a16:creationId xmlns:a16="http://schemas.microsoft.com/office/drawing/2014/main" id="{C8E8C15B-8181-4E3A-C610-1B6FFC047136}"/>
              </a:ext>
            </a:extLst>
          </p:cNvPr>
          <p:cNvSpPr txBox="1"/>
          <p:nvPr/>
        </p:nvSpPr>
        <p:spPr>
          <a:xfrm>
            <a:off x="7816083" y="1002207"/>
            <a:ext cx="4307269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" altLang="zh-CN" sz="1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  <a:p>
            <a: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" altLang="zh-CN" sz="2000" b="1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highlight>
                  <a:srgbClr val="FFFF00"/>
                </a:highlight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Aggregate and update parameters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highlight>
                <a:srgbClr val="FFFF00"/>
              </a:highlight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isk-storage system design"/>
          <p:cNvSpPr txBox="1">
            <a:spLocks noGrp="1"/>
          </p:cNvSpPr>
          <p:nvPr>
            <p:ph type="title"/>
          </p:nvPr>
        </p:nvSpPr>
        <p:spPr>
          <a:xfrm>
            <a:off x="699135" y="484716"/>
            <a:ext cx="11607800" cy="1016001"/>
          </a:xfrm>
          <a:prstGeom prst="rect">
            <a:avLst/>
          </a:prstGeom>
          <a:effectLst>
            <a:outerShdw blurRad="38100" dist="38100" dir="2132450" rotWithShape="0">
              <a:srgbClr val="000000">
                <a:alpha val="50000"/>
              </a:srgbClr>
            </a:outerShdw>
          </a:effectLst>
        </p:spPr>
        <p:txBody>
          <a:bodyPr>
            <a:normAutofit fontScale="90000"/>
          </a:bodyPr>
          <a:lstStyle>
            <a:lvl1pPr defTabSz="1716405">
              <a:defRPr sz="5940" spc="-118">
                <a:solidFill>
                  <a:srgbClr val="E8575C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模型选择与部署</a:t>
            </a:r>
            <a:br>
              <a:rPr lang="zh-CN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/>
          </a:p>
        </p:txBody>
      </p:sp>
      <p:sp>
        <p:nvSpPr>
          <p:cNvPr id="173" name="矩形"/>
          <p:cNvSpPr/>
          <p:nvPr/>
        </p:nvSpPr>
        <p:spPr>
          <a:xfrm>
            <a:off x="-25400" y="440266"/>
            <a:ext cx="194916" cy="1016001"/>
          </a:xfrm>
          <a:prstGeom prst="rect">
            <a:avLst/>
          </a:prstGeom>
          <a:solidFill>
            <a:srgbClr val="E857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00224A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/>
          </a:p>
        </p:txBody>
      </p:sp>
      <p:sp>
        <p:nvSpPr>
          <p:cNvPr id="6" name="圆角矩形 5"/>
          <p:cNvSpPr/>
          <p:nvPr>
            <p:custDataLst>
              <p:tags r:id="rId1"/>
            </p:custDataLst>
          </p:nvPr>
        </p:nvSpPr>
        <p:spPr>
          <a:xfrm>
            <a:off x="827700" y="1347770"/>
            <a:ext cx="6130314" cy="802216"/>
          </a:xfrm>
          <a:prstGeom prst="roundRect">
            <a:avLst>
              <a:gd name="adj" fmla="val 7200"/>
            </a:avLst>
          </a:prstGeom>
          <a:solidFill>
            <a:srgbClr val="1D3458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584200"/>
            <a:r>
              <a:rPr lang="en-US" altLang="zh-CN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2.1</a:t>
            </a:r>
            <a:r>
              <a:rPr lang="zh-CN" altLang="en-US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 模型框架选择：</a:t>
            </a:r>
            <a:r>
              <a:rPr lang="en-US" altLang="zh-CN" sz="3200" dirty="0" err="1">
                <a:solidFill>
                  <a:schemeClr val="bg1"/>
                </a:solidFill>
                <a:latin typeface="Times New Roman Regular" panose="02020503050405090304" charset="0"/>
                <a:ea typeface="宋体" charset="0"/>
                <a:cs typeface="Times New Roman Regular" panose="02020503050405090304" charset="0"/>
                <a:sym typeface="Helvetica Neue Medium" panose="02000503000000020004"/>
              </a:rPr>
              <a:t>Unet</a:t>
            </a:r>
            <a:r>
              <a:rPr lang="en-US" altLang="zh-CN" sz="3200" dirty="0">
                <a:solidFill>
                  <a:schemeClr val="bg1"/>
                </a:solidFill>
                <a:latin typeface="Times New Roman Regular" panose="02020503050405090304" charset="0"/>
                <a:ea typeface="宋体" charset="0"/>
                <a:cs typeface="Times New Roman Regular" panose="02020503050405090304" charset="0"/>
                <a:sym typeface="Helvetica Neue Medium" panose="02000503000000020004"/>
              </a:rPr>
              <a:t>++</a:t>
            </a:r>
            <a:r>
              <a:rPr lang="zh-CN" altLang="en-US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模型</a:t>
            </a:r>
            <a:endParaRPr lang="en-US" altLang="zh-CN" sz="3200" b="1" dirty="0">
              <a:solidFill>
                <a:schemeClr val="bg1"/>
              </a:solidFill>
              <a:latin typeface="宋体" charset="0"/>
              <a:ea typeface="宋体" charset="0"/>
              <a:cs typeface="宋体" charset="0"/>
              <a:sym typeface="Helvetica Neue Medium" panose="020005030000000200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31914" y="3531320"/>
            <a:ext cx="102657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578565" y="6775935"/>
            <a:ext cx="11982403" cy="2125177"/>
          </a:xfrm>
          <a:prstGeom prst="roundRect">
            <a:avLst>
              <a:gd name="adj" fmla="val 7200"/>
            </a:avLst>
          </a:prstGeom>
          <a:solidFill>
            <a:schemeClr val="bg1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l" defTabSz="584200"/>
            <a:r>
              <a:rPr lang="zh-CN" altLang="en-US" sz="28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        </a:t>
            </a:r>
            <a:r>
              <a:rPr lang="en-GB" altLang="zh-CN" sz="2800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 Regular" panose="02020503050405090304" charset="0"/>
                <a:cs typeface="Times New Roman Regular" panose="02020503050405090304" charset="0"/>
              </a:rPr>
              <a:t>UNet</a:t>
            </a:r>
            <a:r>
              <a:rPr lang="en-GB" altLang="zh-CN" sz="2800" dirty="0">
                <a:solidFill>
                  <a:srgbClr val="0D0D0D"/>
                </a:solidFill>
                <a:highlight>
                  <a:srgbClr val="FFFFFF"/>
                </a:highlight>
                <a:latin typeface="Times New Roman Regular" panose="02020503050405090304" charset="0"/>
                <a:cs typeface="Times New Roman Regular" panose="02020503050405090304" charset="0"/>
              </a:rPr>
              <a:t>++</a:t>
            </a:r>
            <a:r>
              <a:rPr lang="en-GB" altLang="zh-CN" sz="28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zh-CN" altLang="en-US" sz="28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</a:rPr>
              <a:t>由深度不同的</a:t>
            </a:r>
            <a:r>
              <a:rPr lang="zh-CN" altLang="en-US" sz="2800" dirty="0">
                <a:solidFill>
                  <a:srgbClr val="0D0D0D"/>
                </a:solidFill>
                <a:highlight>
                  <a:srgbClr val="FFFFFF"/>
                </a:highlight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GB" altLang="zh-CN" sz="2800" dirty="0">
                <a:solidFill>
                  <a:srgbClr val="0D0D0D"/>
                </a:solidFill>
                <a:highlight>
                  <a:srgbClr val="FFFFFF"/>
                </a:highlight>
                <a:latin typeface="Times New Roman Regular" panose="02020503050405090304" charset="0"/>
                <a:cs typeface="Times New Roman Regular" panose="02020503050405090304" charset="0"/>
              </a:rPr>
              <a:t>U-Net</a:t>
            </a:r>
            <a:r>
              <a:rPr lang="en-GB" altLang="zh-CN" sz="28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zh-CN" altLang="en-US" sz="28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组成，其解码器通过重新设计的跳跃路径在相同分辨率上密集连接。 </a:t>
            </a:r>
            <a:r>
              <a:rPr lang="zh-CN" altLang="en-US" sz="2800" dirty="0">
                <a:solidFill>
                  <a:srgbClr val="0D0D0D"/>
                </a:solidFill>
                <a:highlight>
                  <a:srgbClr val="FFFFFF"/>
                </a:highlight>
                <a:latin typeface="Times New Roman Regular" panose="02020503050405090304" charset="0"/>
                <a:cs typeface="Times New Roman Regular" panose="02020503050405090304" charset="0"/>
              </a:rPr>
              <a:t>Unet++ </a:t>
            </a:r>
            <a:r>
              <a:rPr lang="zh-CN" altLang="en-US" sz="28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的核心思想是通过多层级的跳跃连接</a:t>
            </a:r>
            <a:r>
              <a:rPr lang="zh-CN" altLang="en-US" sz="2800" dirty="0">
                <a:solidFill>
                  <a:srgbClr val="0D0D0D"/>
                </a:solidFill>
                <a:highlight>
                  <a:srgbClr val="FFFFFF"/>
                </a:highlight>
                <a:latin typeface="Times New Roman Regular" panose="02020503050405090304" charset="0"/>
                <a:cs typeface="Times New Roman Regular" panose="02020503050405090304" charset="0"/>
              </a:rPr>
              <a:t>（skip connections）</a:t>
            </a:r>
            <a:r>
              <a:rPr lang="zh-CN" altLang="en-US" sz="28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来促进信息 的流动，并在网络的不同层次上捕获不同尺度的特征信息。</a:t>
            </a:r>
            <a:endParaRPr lang="en-US" altLang="zh-CN" sz="2400" i="0" dirty="0">
              <a:solidFill>
                <a:srgbClr val="FFFFFF"/>
              </a:solidFill>
              <a:latin typeface="宋体" charset="0"/>
              <a:ea typeface="宋体" charset="0"/>
              <a:cs typeface="宋体" charset="0"/>
              <a:sym typeface="Helvetica Neue Medium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/>
          <a:srcRect l="1213" t="1244" r="1840" b="4843"/>
          <a:stretch>
            <a:fillRect/>
          </a:stretch>
        </p:blipFill>
        <p:spPr>
          <a:xfrm>
            <a:off x="578565" y="2470516"/>
            <a:ext cx="11847670" cy="398488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isk-storage system design"/>
          <p:cNvSpPr txBox="1">
            <a:spLocks noGrp="1"/>
          </p:cNvSpPr>
          <p:nvPr>
            <p:ph type="title"/>
          </p:nvPr>
        </p:nvSpPr>
        <p:spPr>
          <a:xfrm>
            <a:off x="699135" y="484716"/>
            <a:ext cx="11607800" cy="1016001"/>
          </a:xfrm>
          <a:prstGeom prst="rect">
            <a:avLst/>
          </a:prstGeom>
          <a:effectLst>
            <a:outerShdw blurRad="38100" dist="38100" dir="2132450" rotWithShape="0">
              <a:srgbClr val="000000">
                <a:alpha val="50000"/>
              </a:srgbClr>
            </a:outerShdw>
          </a:effectLst>
        </p:spPr>
        <p:txBody>
          <a:bodyPr>
            <a:normAutofit fontScale="90000"/>
          </a:bodyPr>
          <a:lstStyle>
            <a:lvl1pPr defTabSz="1716405">
              <a:defRPr sz="5940" spc="-118">
                <a:solidFill>
                  <a:srgbClr val="E8575C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模型选择与部署</a:t>
            </a:r>
            <a:b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宋体" charset="0"/>
                <a:ea typeface="宋体" charset="0"/>
              </a:rPr>
            </a:br>
            <a:br>
              <a:rPr lang="zh-CN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/>
          </a:p>
        </p:txBody>
      </p:sp>
      <p:sp>
        <p:nvSpPr>
          <p:cNvPr id="173" name="矩形"/>
          <p:cNvSpPr/>
          <p:nvPr/>
        </p:nvSpPr>
        <p:spPr>
          <a:xfrm>
            <a:off x="-25400" y="440266"/>
            <a:ext cx="194916" cy="1016001"/>
          </a:xfrm>
          <a:prstGeom prst="rect">
            <a:avLst/>
          </a:prstGeom>
          <a:solidFill>
            <a:srgbClr val="E857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00224A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/>
          </a:p>
        </p:txBody>
      </p:sp>
      <p:sp>
        <p:nvSpPr>
          <p:cNvPr id="6" name="圆角矩形 5"/>
          <p:cNvSpPr/>
          <p:nvPr>
            <p:custDataLst>
              <p:tags r:id="rId1"/>
            </p:custDataLst>
          </p:nvPr>
        </p:nvSpPr>
        <p:spPr>
          <a:xfrm>
            <a:off x="827700" y="1347770"/>
            <a:ext cx="5530237" cy="802216"/>
          </a:xfrm>
          <a:prstGeom prst="roundRect">
            <a:avLst>
              <a:gd name="adj" fmla="val 7200"/>
            </a:avLst>
          </a:prstGeom>
          <a:solidFill>
            <a:srgbClr val="1D3458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584200"/>
            <a:r>
              <a:rPr lang="en-US" altLang="zh-CN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2.1</a:t>
            </a:r>
            <a:r>
              <a:rPr lang="zh-CN" altLang="en-US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云协同联邦学习环境搭建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31914" y="3531320"/>
            <a:ext cx="102657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8" name="圆角矩形 7"/>
          <p:cNvSpPr/>
          <p:nvPr>
            <p:custDataLst>
              <p:tags r:id="rId2"/>
            </p:custDataLst>
          </p:nvPr>
        </p:nvSpPr>
        <p:spPr>
          <a:xfrm>
            <a:off x="7619999" y="2292653"/>
            <a:ext cx="5055499" cy="6911210"/>
          </a:xfrm>
          <a:prstGeom prst="roundRect">
            <a:avLst>
              <a:gd name="adj" fmla="val 7200"/>
            </a:avLst>
          </a:prstGeom>
          <a:solidFill>
            <a:schemeClr val="bg1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l" defTabSz="584200"/>
            <a:r>
              <a:rPr lang="zh-CN" altLang="en-US" sz="32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zh-CN" altLang="en-US" sz="32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数据来源自 </a:t>
            </a:r>
            <a:r>
              <a:rPr lang="en-GB" altLang="zh-CN" sz="32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DRAC 2022: Diabetic Retinopathy Analysis Challenge</a:t>
            </a:r>
            <a:r>
              <a:rPr lang="en-GB" altLang="zh-CN" sz="32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 </a:t>
            </a:r>
            <a:r>
              <a:rPr lang="zh-CN" altLang="en-US" sz="32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赛事方</a:t>
            </a:r>
            <a:endParaRPr lang="en-US" altLang="zh-CN" sz="3200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algn="l" defTabSz="584200"/>
            <a:endParaRPr lang="en-US" altLang="zh-CN" sz="3200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algn="l" defTabSz="584200"/>
            <a:r>
              <a:rPr lang="zh-CN" altLang="en-US" sz="32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分割任务数据集中包含了三个子任务：</a:t>
            </a:r>
            <a:endParaRPr lang="en-US" altLang="zh-CN" sz="3200" dirty="0">
              <a:solidFill>
                <a:srgbClr val="0D0D0D"/>
              </a:solidFill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marL="457200" indent="-457200" algn="l" defTabSz="584200"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视网膜内微血管异常 </a:t>
            </a:r>
            <a:r>
              <a:rPr lang="en-GB" altLang="zh-CN" sz="3200" dirty="0">
                <a:solidFill>
                  <a:srgbClr val="0D0D0D"/>
                </a:solidFill>
                <a:highlight>
                  <a:srgbClr val="FFFFFF"/>
                </a:highlight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Intraretinal Microvascular Abnormal-ities</a:t>
            </a:r>
            <a:endParaRPr lang="en-US" altLang="zh-CN" sz="3200" dirty="0">
              <a:solidFill>
                <a:srgbClr val="0D0D0D"/>
              </a:solidFill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marL="457200" indent="-457200" algn="l" defTabSz="584200"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非灌注区 </a:t>
            </a:r>
            <a:r>
              <a:rPr lang="en-GB" altLang="zh-CN" sz="3200" dirty="0">
                <a:solidFill>
                  <a:srgbClr val="0D0D0D"/>
                </a:solidFill>
                <a:highlight>
                  <a:srgbClr val="FFFFFF"/>
                </a:highlight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Nonperfusion Areas</a:t>
            </a:r>
            <a:endParaRPr lang="en-US" altLang="zh-CN" sz="3200" dirty="0">
              <a:solidFill>
                <a:srgbClr val="0D0D0D"/>
              </a:solidFill>
              <a:highlight>
                <a:srgbClr val="FFFFFF"/>
              </a:highlight>
              <a:latin typeface="宋体" charset="0"/>
              <a:ea typeface="宋体" charset="0"/>
              <a:cs typeface="宋体" charset="0"/>
            </a:endParaRPr>
          </a:p>
          <a:p>
            <a:pPr marL="457200" indent="-457200" algn="l" defTabSz="584200"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rgbClr val="0D0D0D"/>
                </a:solidFill>
                <a:highlight>
                  <a:srgbClr val="FFFFFF"/>
                </a:highlight>
                <a:latin typeface="宋体" charset="0"/>
                <a:ea typeface="宋体" charset="0"/>
                <a:cs typeface="宋体" charset="0"/>
              </a:rPr>
              <a:t>新生血管 </a:t>
            </a:r>
            <a:r>
              <a:rPr lang="en-GB" altLang="zh-CN" sz="3200" dirty="0">
                <a:solidFill>
                  <a:srgbClr val="0D0D0D"/>
                </a:solidFill>
                <a:highlight>
                  <a:srgbClr val="FFFFFF"/>
                </a:highlight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Neovascularization</a:t>
            </a:r>
            <a:br>
              <a:rPr lang="en-GB" altLang="zh-CN" sz="2800" dirty="0">
                <a:latin typeface="宋体" charset="0"/>
                <a:ea typeface="宋体" charset="0"/>
                <a:cs typeface="宋体" charset="0"/>
              </a:rPr>
            </a:br>
            <a:endParaRPr lang="en-US" altLang="zh-CN" sz="2400" i="0" dirty="0">
              <a:solidFill>
                <a:srgbClr val="FFFFFF"/>
              </a:solidFill>
              <a:latin typeface="宋体" charset="0"/>
              <a:ea typeface="宋体" charset="0"/>
              <a:cs typeface="宋体" charset="0"/>
              <a:sym typeface="Helvetica Neue Medium" panose="02000503000000020004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89" y="2309389"/>
            <a:ext cx="6801853" cy="685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1097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isk-storage system design"/>
          <p:cNvSpPr txBox="1">
            <a:spLocks noGrp="1"/>
          </p:cNvSpPr>
          <p:nvPr>
            <p:ph type="title"/>
          </p:nvPr>
        </p:nvSpPr>
        <p:spPr>
          <a:xfrm>
            <a:off x="699135" y="484716"/>
            <a:ext cx="11607800" cy="1016001"/>
          </a:xfrm>
          <a:prstGeom prst="rect">
            <a:avLst/>
          </a:prstGeom>
          <a:effectLst>
            <a:outerShdw blurRad="38100" dist="38100" dir="2132450" rotWithShape="0">
              <a:srgbClr val="000000">
                <a:alpha val="50000"/>
              </a:srgbClr>
            </a:outerShdw>
          </a:effectLst>
        </p:spPr>
        <p:txBody>
          <a:bodyPr>
            <a:normAutofit fontScale="90000"/>
          </a:bodyPr>
          <a:lstStyle>
            <a:lvl1pPr defTabSz="1716405">
              <a:defRPr sz="5940" spc="-118">
                <a:solidFill>
                  <a:srgbClr val="E8575C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模型选择与部署</a:t>
            </a:r>
            <a:b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宋体" charset="0"/>
                <a:ea typeface="宋体" charset="0"/>
              </a:rPr>
            </a:br>
            <a:br>
              <a:rPr lang="zh-CN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/>
          </a:p>
        </p:txBody>
      </p:sp>
      <p:sp>
        <p:nvSpPr>
          <p:cNvPr id="173" name="矩形"/>
          <p:cNvSpPr/>
          <p:nvPr/>
        </p:nvSpPr>
        <p:spPr>
          <a:xfrm>
            <a:off x="-25400" y="440266"/>
            <a:ext cx="194916" cy="1016001"/>
          </a:xfrm>
          <a:prstGeom prst="rect">
            <a:avLst/>
          </a:prstGeom>
          <a:solidFill>
            <a:srgbClr val="E857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00224A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/>
          </a:p>
        </p:txBody>
      </p:sp>
      <p:sp>
        <p:nvSpPr>
          <p:cNvPr id="6" name="圆角矩形 5"/>
          <p:cNvSpPr/>
          <p:nvPr>
            <p:custDataLst>
              <p:tags r:id="rId1"/>
            </p:custDataLst>
          </p:nvPr>
        </p:nvSpPr>
        <p:spPr>
          <a:xfrm>
            <a:off x="972163" y="1290620"/>
            <a:ext cx="5530237" cy="802216"/>
          </a:xfrm>
          <a:prstGeom prst="roundRect">
            <a:avLst>
              <a:gd name="adj" fmla="val 7200"/>
            </a:avLst>
          </a:prstGeom>
          <a:solidFill>
            <a:srgbClr val="1D3458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584200"/>
            <a:r>
              <a:rPr lang="en-US" altLang="zh-CN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2.1</a:t>
            </a:r>
            <a:r>
              <a:rPr lang="zh-CN" altLang="en-US" sz="3200" b="1" dirty="0">
                <a:solidFill>
                  <a:schemeClr val="bg1"/>
                </a:solidFill>
                <a:latin typeface="宋体" charset="0"/>
                <a:ea typeface="宋体" charset="0"/>
                <a:cs typeface="宋体" charset="0"/>
                <a:sym typeface="Helvetica Neue Medium" panose="02000503000000020004"/>
              </a:rPr>
              <a:t>云协同联邦学习环境搭建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31914" y="3531320"/>
            <a:ext cx="102657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7A7F9C-563D-D169-B468-C7F6BA2CC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35" y="2235710"/>
            <a:ext cx="6242774" cy="721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72442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d3c8bef-8e1a-45c1-9118-9d9b4393e1a5"/>
  <p:tag name="COMMONDATA" val="eyJoZGlkIjoiOTMxOTVmNjVhYjNiMTljYjE3NDZmNDI2NTA1NjczZW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49*156"/>
  <p:tag name="TABLE_ENDDRAG_RECT" val="166*489*749*1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418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418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1234</Words>
  <Application>Microsoft Macintosh PowerPoint</Application>
  <PresentationFormat>自定义</PresentationFormat>
  <Paragraphs>140</Paragraphs>
  <Slides>22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Söhne</vt:lpstr>
      <vt:lpstr>Helvetica Neue</vt:lpstr>
      <vt:lpstr>Helvetica Neue Medium</vt:lpstr>
      <vt:lpstr>宋体</vt:lpstr>
      <vt:lpstr>Times New Roman Regular</vt:lpstr>
      <vt:lpstr>Wingdings</vt:lpstr>
      <vt:lpstr>-apple-system</vt:lpstr>
      <vt:lpstr>Arial</vt:lpstr>
      <vt:lpstr>Times New Roman Bold</vt:lpstr>
      <vt:lpstr>21_BasicWhite</vt:lpstr>
      <vt:lpstr>Incentives in Blockchain system   </vt:lpstr>
      <vt:lpstr>大纲</vt:lpstr>
      <vt:lpstr>简介—1.1 联邦学习介绍 </vt:lpstr>
      <vt:lpstr>简介--1.2 语义分割介绍 </vt:lpstr>
      <vt:lpstr>简介--1.3 任务介绍 </vt:lpstr>
      <vt:lpstr>简介--1.4系统框架 </vt:lpstr>
      <vt:lpstr>模型选择与部署 </vt:lpstr>
      <vt:lpstr>模型选择与部署  </vt:lpstr>
      <vt:lpstr>模型选择与部署  </vt:lpstr>
      <vt:lpstr>模型选择与部署  </vt:lpstr>
      <vt:lpstr>模型选择与部署  </vt:lpstr>
      <vt:lpstr>研究内容与方法 </vt:lpstr>
      <vt:lpstr>研究内容与方法 </vt:lpstr>
      <vt:lpstr>研究内容与方法 </vt:lpstr>
      <vt:lpstr>研究内容与方法 </vt:lpstr>
      <vt:lpstr>实验结果与分析 </vt:lpstr>
      <vt:lpstr>实验结果与分析 </vt:lpstr>
      <vt:lpstr>实验结果与分析 </vt:lpstr>
      <vt:lpstr>特色与创新 </vt:lpstr>
      <vt:lpstr>特色与创新 </vt:lpstr>
      <vt:lpstr> </vt:lpstr>
      <vt:lpstr>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Incentive Mechanism for Federated Learning</dc:title>
  <dc:creator/>
  <cp:lastModifiedBy>Yao lan</cp:lastModifiedBy>
  <cp:revision>9</cp:revision>
  <dcterms:created xsi:type="dcterms:W3CDTF">2024-05-05T13:58:58Z</dcterms:created>
  <dcterms:modified xsi:type="dcterms:W3CDTF">2024-06-02T09:59:02Z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B1F718585F0D4BC9B14A0AFD8EF7F382</vt:lpwstr>
  </property>
  <property fmtid="{D5CDD505-2E9C-101B-9397-08002B2CF9AE}" pid="3" name="KSOProductBuildVer">
    <vt:lpwstr>2052-6.6.1.8808</vt:lpwstr>
  </property>
</Properties>
</file>